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1" r:id="rId2"/>
    <p:sldId id="383" r:id="rId3"/>
    <p:sldId id="384" r:id="rId4"/>
    <p:sldId id="391" r:id="rId5"/>
    <p:sldId id="393" r:id="rId6"/>
    <p:sldId id="396" r:id="rId7"/>
    <p:sldId id="398" r:id="rId8"/>
    <p:sldId id="380" r:id="rId9"/>
    <p:sldId id="406" r:id="rId10"/>
    <p:sldId id="399" r:id="rId11"/>
    <p:sldId id="410" r:id="rId12"/>
    <p:sldId id="299" r:id="rId13"/>
    <p:sldId id="303" r:id="rId14"/>
    <p:sldId id="411" r:id="rId15"/>
    <p:sldId id="412" r:id="rId16"/>
    <p:sldId id="4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AAA"/>
    <a:srgbClr val="10A83F"/>
    <a:srgbClr val="00C057"/>
    <a:srgbClr val="F87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85645" autoAdjust="0"/>
  </p:normalViewPr>
  <p:slideViewPr>
    <p:cSldViewPr snapToObjects="1">
      <p:cViewPr varScale="1">
        <p:scale>
          <a:sx n="62" d="100"/>
          <a:sy n="62" d="100"/>
        </p:scale>
        <p:origin x="1020" y="66"/>
      </p:cViewPr>
      <p:guideLst>
        <p:guide orient="horz" pos="211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923"/>
        <p:guide pos="2160"/>
      </p:guideLst>
    </p:cSldViewPr>
  </p:notesViewPr>
  <p:gridSpacing cx="76319" cy="76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7C2A3-CDBA-2A48-A069-4625A9AA24FF}" type="slidenum">
              <a:rPr lang="en-GB"/>
              <a:t>3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7C2A3-CDBA-2A48-A069-4625A9AA24FF}" type="slidenum">
              <a:rPr lang="en-GB"/>
              <a:t>9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7C2A3-CDBA-2A48-A069-4625A9AA24FF}" type="slidenum">
              <a:rPr lang="en-GB"/>
              <a:t>11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DB4-254F-43D2-AEE7-B96F51E691DB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5680-6B2D-48BE-99EF-9E59D2E801F2}" type="slidenum">
              <a:rPr lang="hu-HU" altLang="hu-HU"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k object 17"/>
          <p:cNvSpPr/>
          <p:nvPr/>
        </p:nvSpPr>
        <p:spPr bwMode="auto">
          <a:xfrm>
            <a:off x="9925050" y="323850"/>
            <a:ext cx="1943100" cy="647700"/>
          </a:xfrm>
          <a:custGeom>
            <a:avLst/>
            <a:gdLst>
              <a:gd name="T0" fmla="*/ 0 w 1943100"/>
              <a:gd name="T1" fmla="*/ 600309 h 648335"/>
              <a:gd name="T2" fmla="*/ 1943112 w 1943100"/>
              <a:gd name="T3" fmla="*/ 600309 h 648335"/>
              <a:gd name="T4" fmla="*/ 1943112 w 1943100"/>
              <a:gd name="T5" fmla="*/ 0 h 648335"/>
              <a:gd name="T6" fmla="*/ 0 w 1943100"/>
              <a:gd name="T7" fmla="*/ 0 h 648335"/>
              <a:gd name="T8" fmla="*/ 0 w 1943100"/>
              <a:gd name="T9" fmla="*/ 600309 h 648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3100" h="648335">
                <a:moveTo>
                  <a:pt x="0" y="647992"/>
                </a:moveTo>
                <a:lnTo>
                  <a:pt x="1943112" y="647992"/>
                </a:lnTo>
                <a:lnTo>
                  <a:pt x="1943112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50A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8" name="bk object 18"/>
          <p:cNvSpPr/>
          <p:nvPr/>
        </p:nvSpPr>
        <p:spPr bwMode="auto">
          <a:xfrm>
            <a:off x="11868150" y="323850"/>
            <a:ext cx="323850" cy="647700"/>
          </a:xfrm>
          <a:custGeom>
            <a:avLst/>
            <a:gdLst>
              <a:gd name="T0" fmla="*/ 0 w 324484"/>
              <a:gd name="T1" fmla="*/ 600309 h 648335"/>
              <a:gd name="T2" fmla="*/ 278161 w 324484"/>
              <a:gd name="T3" fmla="*/ 600309 h 648335"/>
              <a:gd name="T4" fmla="*/ 278161 w 324484"/>
              <a:gd name="T5" fmla="*/ 0 h 648335"/>
              <a:gd name="T6" fmla="*/ 0 w 324484"/>
              <a:gd name="T7" fmla="*/ 0 h 648335"/>
              <a:gd name="T8" fmla="*/ 0 w 324484"/>
              <a:gd name="T9" fmla="*/ 600309 h 648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4484" h="648335">
                <a:moveTo>
                  <a:pt x="0" y="647992"/>
                </a:moveTo>
                <a:lnTo>
                  <a:pt x="324002" y="647992"/>
                </a:lnTo>
                <a:lnTo>
                  <a:pt x="324002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006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9" name="bk object 19"/>
          <p:cNvSpPr/>
          <p:nvPr/>
        </p:nvSpPr>
        <p:spPr bwMode="auto">
          <a:xfrm>
            <a:off x="10487025" y="571500"/>
            <a:ext cx="174625" cy="180975"/>
          </a:xfrm>
          <a:custGeom>
            <a:avLst/>
            <a:gdLst>
              <a:gd name="T0" fmla="*/ 80571 w 175259"/>
              <a:gd name="T1" fmla="*/ 0 h 180340"/>
              <a:gd name="T2" fmla="*/ 46698 w 175259"/>
              <a:gd name="T3" fmla="*/ 7585 h 180340"/>
              <a:gd name="T4" fmla="*/ 22960 w 175259"/>
              <a:gd name="T5" fmla="*/ 33417 h 180340"/>
              <a:gd name="T6" fmla="*/ 7885 w 175259"/>
              <a:gd name="T7" fmla="*/ 72004 h 180340"/>
              <a:gd name="T8" fmla="*/ 0 w 175259"/>
              <a:gd name="T9" fmla="*/ 117844 h 180340"/>
              <a:gd name="T10" fmla="*/ 289 w 175259"/>
              <a:gd name="T11" fmla="*/ 170718 h 180340"/>
              <a:gd name="T12" fmla="*/ 11185 w 175259"/>
              <a:gd name="T13" fmla="*/ 207788 h 180340"/>
              <a:gd name="T14" fmla="*/ 29489 w 175259"/>
              <a:gd name="T15" fmla="*/ 229621 h 180340"/>
              <a:gd name="T16" fmla="*/ 51950 w 175259"/>
              <a:gd name="T17" fmla="*/ 236773 h 180340"/>
              <a:gd name="T18" fmla="*/ 76290 w 175259"/>
              <a:gd name="T19" fmla="*/ 233037 h 180340"/>
              <a:gd name="T20" fmla="*/ 99718 w 175259"/>
              <a:gd name="T21" fmla="*/ 216946 h 180340"/>
              <a:gd name="T22" fmla="*/ 113394 w 175259"/>
              <a:gd name="T23" fmla="*/ 191823 h 180340"/>
              <a:gd name="T24" fmla="*/ 58635 w 175259"/>
              <a:gd name="T25" fmla="*/ 191823 h 180340"/>
              <a:gd name="T26" fmla="*/ 51474 w 175259"/>
              <a:gd name="T27" fmla="*/ 190033 h 180340"/>
              <a:gd name="T28" fmla="*/ 44245 w 175259"/>
              <a:gd name="T29" fmla="*/ 180912 h 180340"/>
              <a:gd name="T30" fmla="*/ 40103 w 175259"/>
              <a:gd name="T31" fmla="*/ 158784 h 180340"/>
              <a:gd name="T32" fmla="*/ 42184 w 175259"/>
              <a:gd name="T33" fmla="*/ 118377 h 180340"/>
              <a:gd name="T34" fmla="*/ 56769 w 175259"/>
              <a:gd name="T35" fmla="*/ 58311 h 180340"/>
              <a:gd name="T36" fmla="*/ 74331 w 175259"/>
              <a:gd name="T37" fmla="*/ 45403 h 180340"/>
              <a:gd name="T38" fmla="*/ 125537 w 175259"/>
              <a:gd name="T39" fmla="*/ 45403 h 180340"/>
              <a:gd name="T40" fmla="*/ 122535 w 175259"/>
              <a:gd name="T41" fmla="*/ 33582 h 180340"/>
              <a:gd name="T42" fmla="*/ 105025 w 175259"/>
              <a:gd name="T43" fmla="*/ 9773 h 180340"/>
              <a:gd name="T44" fmla="*/ 80571 w 175259"/>
              <a:gd name="T45" fmla="*/ 0 h 180340"/>
              <a:gd name="T46" fmla="*/ 125537 w 175259"/>
              <a:gd name="T47" fmla="*/ 45403 h 180340"/>
              <a:gd name="T48" fmla="*/ 74331 w 175259"/>
              <a:gd name="T49" fmla="*/ 45403 h 180340"/>
              <a:gd name="T50" fmla="*/ 84317 w 175259"/>
              <a:gd name="T51" fmla="*/ 50269 h 180340"/>
              <a:gd name="T52" fmla="*/ 90038 w 175259"/>
              <a:gd name="T53" fmla="*/ 64458 h 180340"/>
              <a:gd name="T54" fmla="*/ 89457 w 175259"/>
              <a:gd name="T55" fmla="*/ 118377 h 180340"/>
              <a:gd name="T56" fmla="*/ 73880 w 175259"/>
              <a:gd name="T57" fmla="*/ 180008 h 180340"/>
              <a:gd name="T58" fmla="*/ 58635 w 175259"/>
              <a:gd name="T59" fmla="*/ 191823 h 180340"/>
              <a:gd name="T60" fmla="*/ 113394 w 175259"/>
              <a:gd name="T61" fmla="*/ 191823 h 180340"/>
              <a:gd name="T62" fmla="*/ 119184 w 175259"/>
              <a:gd name="T63" fmla="*/ 181164 h 180340"/>
              <a:gd name="T64" fmla="*/ 131625 w 175259"/>
              <a:gd name="T65" fmla="*/ 118377 h 180340"/>
              <a:gd name="T66" fmla="*/ 131831 w 175259"/>
              <a:gd name="T67" fmla="*/ 70199 h 180340"/>
              <a:gd name="T68" fmla="*/ 125537 w 175259"/>
              <a:gd name="T69" fmla="*/ 45403 h 1803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5259" h="180340">
                <a:moveTo>
                  <a:pt x="106895" y="0"/>
                </a:moveTo>
                <a:lnTo>
                  <a:pt x="61952" y="5766"/>
                </a:lnTo>
                <a:lnTo>
                  <a:pt x="30459" y="25404"/>
                </a:lnTo>
                <a:lnTo>
                  <a:pt x="10460" y="54737"/>
                </a:lnTo>
                <a:lnTo>
                  <a:pt x="0" y="89585"/>
                </a:lnTo>
                <a:lnTo>
                  <a:pt x="367" y="129783"/>
                </a:lnTo>
                <a:lnTo>
                  <a:pt x="14839" y="157965"/>
                </a:lnTo>
                <a:lnTo>
                  <a:pt x="39122" y="174560"/>
                </a:lnTo>
                <a:lnTo>
                  <a:pt x="68922" y="179997"/>
                </a:lnTo>
                <a:lnTo>
                  <a:pt x="101212" y="177156"/>
                </a:lnTo>
                <a:lnTo>
                  <a:pt x="132299" y="164922"/>
                </a:lnTo>
                <a:lnTo>
                  <a:pt x="150434" y="145821"/>
                </a:lnTo>
                <a:lnTo>
                  <a:pt x="77787" y="145821"/>
                </a:lnTo>
                <a:lnTo>
                  <a:pt x="68288" y="144467"/>
                </a:lnTo>
                <a:lnTo>
                  <a:pt x="58699" y="137533"/>
                </a:lnTo>
                <a:lnTo>
                  <a:pt x="53205" y="120709"/>
                </a:lnTo>
                <a:lnTo>
                  <a:pt x="55966" y="89992"/>
                </a:lnTo>
                <a:lnTo>
                  <a:pt x="75314" y="44329"/>
                </a:lnTo>
                <a:lnTo>
                  <a:pt x="98615" y="34518"/>
                </a:lnTo>
                <a:lnTo>
                  <a:pt x="166544" y="34518"/>
                </a:lnTo>
                <a:lnTo>
                  <a:pt x="162563" y="25531"/>
                </a:lnTo>
                <a:lnTo>
                  <a:pt x="139331" y="7430"/>
                </a:lnTo>
                <a:lnTo>
                  <a:pt x="106895" y="0"/>
                </a:lnTo>
                <a:close/>
              </a:path>
              <a:path w="175259" h="180340">
                <a:moveTo>
                  <a:pt x="166544" y="34518"/>
                </a:moveTo>
                <a:lnTo>
                  <a:pt x="98615" y="34518"/>
                </a:lnTo>
                <a:lnTo>
                  <a:pt x="111862" y="38216"/>
                </a:lnTo>
                <a:lnTo>
                  <a:pt x="119449" y="49001"/>
                </a:lnTo>
                <a:lnTo>
                  <a:pt x="118681" y="89992"/>
                </a:lnTo>
                <a:lnTo>
                  <a:pt x="98010" y="136842"/>
                </a:lnTo>
                <a:lnTo>
                  <a:pt x="77787" y="145821"/>
                </a:lnTo>
                <a:lnTo>
                  <a:pt x="150434" y="145821"/>
                </a:lnTo>
                <a:lnTo>
                  <a:pt x="158123" y="137723"/>
                </a:lnTo>
                <a:lnTo>
                  <a:pt x="174624" y="89992"/>
                </a:lnTo>
                <a:lnTo>
                  <a:pt x="174893" y="53365"/>
                </a:lnTo>
                <a:lnTo>
                  <a:pt x="166544" y="345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0" name="bk object 20"/>
          <p:cNvSpPr/>
          <p:nvPr/>
        </p:nvSpPr>
        <p:spPr bwMode="auto">
          <a:xfrm>
            <a:off x="10682288" y="517525"/>
            <a:ext cx="120650" cy="233363"/>
          </a:xfrm>
          <a:custGeom>
            <a:avLst/>
            <a:gdLst>
              <a:gd name="T0" fmla="*/ 77787 w 120650"/>
              <a:gd name="T1" fmla="*/ 84945 h 233679"/>
              <a:gd name="T2" fmla="*/ 24739 w 120650"/>
              <a:gd name="T3" fmla="*/ 84945 h 233679"/>
              <a:gd name="T4" fmla="*/ 19746 w 120650"/>
              <a:gd name="T5" fmla="*/ 103755 h 233679"/>
              <a:gd name="T6" fmla="*/ 14136 w 120650"/>
              <a:gd name="T7" fmla="*/ 124644 h 233679"/>
              <a:gd name="T8" fmla="*/ 7010 w 120650"/>
              <a:gd name="T9" fmla="*/ 150848 h 233679"/>
              <a:gd name="T10" fmla="*/ 4212 w 120650"/>
              <a:gd name="T11" fmla="*/ 183636 h 233679"/>
              <a:gd name="T12" fmla="*/ 14770 w 120650"/>
              <a:gd name="T13" fmla="*/ 201350 h 233679"/>
              <a:gd name="T14" fmla="*/ 32795 w 120650"/>
              <a:gd name="T15" fmla="*/ 208605 h 233679"/>
              <a:gd name="T16" fmla="*/ 52400 w 120650"/>
              <a:gd name="T17" fmla="*/ 209996 h 233679"/>
              <a:gd name="T18" fmla="*/ 58314 w 120650"/>
              <a:gd name="T19" fmla="*/ 209742 h 233679"/>
              <a:gd name="T20" fmla="*/ 93400 w 120650"/>
              <a:gd name="T21" fmla="*/ 176071 h 233679"/>
              <a:gd name="T22" fmla="*/ 74305 w 120650"/>
              <a:gd name="T23" fmla="*/ 176071 h 233679"/>
              <a:gd name="T24" fmla="*/ 68046 w 120650"/>
              <a:gd name="T25" fmla="*/ 175034 h 233679"/>
              <a:gd name="T26" fmla="*/ 62116 w 120650"/>
              <a:gd name="T27" fmla="*/ 172889 h 233679"/>
              <a:gd name="T28" fmla="*/ 58726 w 120650"/>
              <a:gd name="T29" fmla="*/ 168769 h 233679"/>
              <a:gd name="T30" fmla="*/ 58786 w 120650"/>
              <a:gd name="T31" fmla="*/ 158859 h 233679"/>
              <a:gd name="T32" fmla="*/ 63207 w 120650"/>
              <a:gd name="T33" fmla="*/ 139305 h 233679"/>
              <a:gd name="T34" fmla="*/ 77787 w 120650"/>
              <a:gd name="T35" fmla="*/ 84945 h 233679"/>
              <a:gd name="T36" fmla="*/ 92113 w 120650"/>
              <a:gd name="T37" fmla="*/ 172513 h 233679"/>
              <a:gd name="T38" fmla="*/ 86990 w 120650"/>
              <a:gd name="T39" fmla="*/ 174037 h 233679"/>
              <a:gd name="T40" fmla="*/ 80837 w 120650"/>
              <a:gd name="T41" fmla="*/ 175479 h 233679"/>
              <a:gd name="T42" fmla="*/ 74305 w 120650"/>
              <a:gd name="T43" fmla="*/ 176071 h 233679"/>
              <a:gd name="T44" fmla="*/ 93400 w 120650"/>
              <a:gd name="T45" fmla="*/ 176071 h 233679"/>
              <a:gd name="T46" fmla="*/ 94068 w 120650"/>
              <a:gd name="T47" fmla="*/ 173991 h 233679"/>
              <a:gd name="T48" fmla="*/ 92113 w 120650"/>
              <a:gd name="T49" fmla="*/ 172513 h 233679"/>
              <a:gd name="T50" fmla="*/ 98298 w 120650"/>
              <a:gd name="T51" fmla="*/ 0 h 233679"/>
              <a:gd name="T52" fmla="*/ 83917 w 120650"/>
              <a:gd name="T53" fmla="*/ 3717 h 233679"/>
              <a:gd name="T54" fmla="*/ 72340 w 120650"/>
              <a:gd name="T55" fmla="*/ 6499 h 233679"/>
              <a:gd name="T56" fmla="*/ 60395 w 120650"/>
              <a:gd name="T57" fmla="*/ 9122 h 233679"/>
              <a:gd name="T58" fmla="*/ 44907 w 120650"/>
              <a:gd name="T59" fmla="*/ 12321 h 233679"/>
              <a:gd name="T60" fmla="*/ 42646 w 120650"/>
              <a:gd name="T61" fmla="*/ 14363 h 233679"/>
              <a:gd name="T62" fmla="*/ 33210 w 120650"/>
              <a:gd name="T63" fmla="*/ 52145 h 233679"/>
              <a:gd name="T64" fmla="*/ 11722 w 120650"/>
              <a:gd name="T65" fmla="*/ 52145 h 233679"/>
              <a:gd name="T66" fmla="*/ 9436 w 120650"/>
              <a:gd name="T67" fmla="*/ 53608 h 233679"/>
              <a:gd name="T68" fmla="*/ 0 w 120650"/>
              <a:gd name="T69" fmla="*/ 83193 h 233679"/>
              <a:gd name="T70" fmla="*/ 1955 w 120650"/>
              <a:gd name="T71" fmla="*/ 85538 h 233679"/>
              <a:gd name="T72" fmla="*/ 24739 w 120650"/>
              <a:gd name="T73" fmla="*/ 84945 h 233679"/>
              <a:gd name="T74" fmla="*/ 108489 w 120650"/>
              <a:gd name="T75" fmla="*/ 84945 h 233679"/>
              <a:gd name="T76" fmla="*/ 110350 w 120650"/>
              <a:gd name="T77" fmla="*/ 83481 h 233679"/>
              <a:gd name="T78" fmla="*/ 113063 w 120650"/>
              <a:gd name="T79" fmla="*/ 74829 h 233679"/>
              <a:gd name="T80" fmla="*/ 115262 w 120650"/>
              <a:gd name="T81" fmla="*/ 68291 h 233679"/>
              <a:gd name="T82" fmla="*/ 117522 w 120650"/>
              <a:gd name="T83" fmla="*/ 62021 h 233679"/>
              <a:gd name="T84" fmla="*/ 120421 w 120650"/>
              <a:gd name="T85" fmla="*/ 54180 h 233679"/>
              <a:gd name="T86" fmla="*/ 119497 w 120650"/>
              <a:gd name="T87" fmla="*/ 52729 h 233679"/>
              <a:gd name="T88" fmla="*/ 85928 w 120650"/>
              <a:gd name="T89" fmla="*/ 52729 h 233679"/>
              <a:gd name="T90" fmla="*/ 100241 w 120650"/>
              <a:gd name="T91" fmla="*/ 1772 h 233679"/>
              <a:gd name="T92" fmla="*/ 98298 w 120650"/>
              <a:gd name="T93" fmla="*/ 0 h 233679"/>
              <a:gd name="T94" fmla="*/ 108489 w 120650"/>
              <a:gd name="T95" fmla="*/ 84945 h 233679"/>
              <a:gd name="T96" fmla="*/ 77787 w 120650"/>
              <a:gd name="T97" fmla="*/ 84945 h 233679"/>
              <a:gd name="T98" fmla="*/ 107734 w 120650"/>
              <a:gd name="T99" fmla="*/ 85538 h 233679"/>
              <a:gd name="T100" fmla="*/ 108489 w 120650"/>
              <a:gd name="T101" fmla="*/ 84945 h 233679"/>
              <a:gd name="T102" fmla="*/ 119126 w 120650"/>
              <a:gd name="T103" fmla="*/ 52145 h 233679"/>
              <a:gd name="T104" fmla="*/ 85928 w 120650"/>
              <a:gd name="T105" fmla="*/ 52729 h 233679"/>
              <a:gd name="T106" fmla="*/ 119497 w 120650"/>
              <a:gd name="T107" fmla="*/ 52729 h 233679"/>
              <a:gd name="T108" fmla="*/ 119126 w 120650"/>
              <a:gd name="T109" fmla="*/ 52145 h 2336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0650" h="233679">
                <a:moveTo>
                  <a:pt x="77787" y="94399"/>
                </a:moveTo>
                <a:lnTo>
                  <a:pt x="24739" y="94399"/>
                </a:lnTo>
                <a:lnTo>
                  <a:pt x="19746" y="115308"/>
                </a:lnTo>
                <a:lnTo>
                  <a:pt x="14136" y="138520"/>
                </a:lnTo>
                <a:lnTo>
                  <a:pt x="7010" y="167640"/>
                </a:lnTo>
                <a:lnTo>
                  <a:pt x="4212" y="204078"/>
                </a:lnTo>
                <a:lnTo>
                  <a:pt x="14770" y="223767"/>
                </a:lnTo>
                <a:lnTo>
                  <a:pt x="32795" y="231826"/>
                </a:lnTo>
                <a:lnTo>
                  <a:pt x="52400" y="233375"/>
                </a:lnTo>
                <a:lnTo>
                  <a:pt x="58314" y="233090"/>
                </a:lnTo>
                <a:lnTo>
                  <a:pt x="93400" y="195671"/>
                </a:lnTo>
                <a:lnTo>
                  <a:pt x="74305" y="195671"/>
                </a:lnTo>
                <a:lnTo>
                  <a:pt x="68046" y="194525"/>
                </a:lnTo>
                <a:lnTo>
                  <a:pt x="62116" y="192133"/>
                </a:lnTo>
                <a:lnTo>
                  <a:pt x="58726" y="187561"/>
                </a:lnTo>
                <a:lnTo>
                  <a:pt x="58786" y="176543"/>
                </a:lnTo>
                <a:lnTo>
                  <a:pt x="63207" y="154813"/>
                </a:lnTo>
                <a:lnTo>
                  <a:pt x="77787" y="94399"/>
                </a:lnTo>
                <a:close/>
              </a:path>
              <a:path w="120650" h="233679">
                <a:moveTo>
                  <a:pt x="92113" y="191719"/>
                </a:moveTo>
                <a:lnTo>
                  <a:pt x="86990" y="193409"/>
                </a:lnTo>
                <a:lnTo>
                  <a:pt x="80837" y="195013"/>
                </a:lnTo>
                <a:lnTo>
                  <a:pt x="74305" y="195671"/>
                </a:lnTo>
                <a:lnTo>
                  <a:pt x="93400" y="195671"/>
                </a:lnTo>
                <a:lnTo>
                  <a:pt x="94068" y="193357"/>
                </a:lnTo>
                <a:lnTo>
                  <a:pt x="92113" y="191719"/>
                </a:lnTo>
                <a:close/>
              </a:path>
              <a:path w="120650" h="233679">
                <a:moveTo>
                  <a:pt x="98298" y="0"/>
                </a:moveTo>
                <a:lnTo>
                  <a:pt x="83917" y="4116"/>
                </a:lnTo>
                <a:lnTo>
                  <a:pt x="72340" y="7221"/>
                </a:lnTo>
                <a:lnTo>
                  <a:pt x="60395" y="10138"/>
                </a:lnTo>
                <a:lnTo>
                  <a:pt x="44907" y="13690"/>
                </a:lnTo>
                <a:lnTo>
                  <a:pt x="42646" y="15963"/>
                </a:lnTo>
                <a:lnTo>
                  <a:pt x="33210" y="57950"/>
                </a:lnTo>
                <a:lnTo>
                  <a:pt x="11722" y="57950"/>
                </a:lnTo>
                <a:lnTo>
                  <a:pt x="9436" y="59575"/>
                </a:lnTo>
                <a:lnTo>
                  <a:pt x="0" y="92456"/>
                </a:lnTo>
                <a:lnTo>
                  <a:pt x="1955" y="95059"/>
                </a:lnTo>
                <a:lnTo>
                  <a:pt x="24739" y="94399"/>
                </a:lnTo>
                <a:lnTo>
                  <a:pt x="108489" y="94399"/>
                </a:lnTo>
                <a:lnTo>
                  <a:pt x="110350" y="92773"/>
                </a:lnTo>
                <a:lnTo>
                  <a:pt x="113063" y="83159"/>
                </a:lnTo>
                <a:lnTo>
                  <a:pt x="115262" y="75892"/>
                </a:lnTo>
                <a:lnTo>
                  <a:pt x="117522" y="68924"/>
                </a:lnTo>
                <a:lnTo>
                  <a:pt x="120421" y="60210"/>
                </a:lnTo>
                <a:lnTo>
                  <a:pt x="119497" y="58597"/>
                </a:lnTo>
                <a:lnTo>
                  <a:pt x="85928" y="58597"/>
                </a:lnTo>
                <a:lnTo>
                  <a:pt x="100241" y="1968"/>
                </a:lnTo>
                <a:lnTo>
                  <a:pt x="98298" y="0"/>
                </a:lnTo>
                <a:close/>
              </a:path>
              <a:path w="120650" h="233679">
                <a:moveTo>
                  <a:pt x="108489" y="94399"/>
                </a:moveTo>
                <a:lnTo>
                  <a:pt x="77787" y="94399"/>
                </a:lnTo>
                <a:lnTo>
                  <a:pt x="107734" y="95059"/>
                </a:lnTo>
                <a:lnTo>
                  <a:pt x="108489" y="94399"/>
                </a:lnTo>
                <a:close/>
              </a:path>
              <a:path w="120650" h="233679">
                <a:moveTo>
                  <a:pt x="119126" y="57950"/>
                </a:moveTo>
                <a:lnTo>
                  <a:pt x="85928" y="58597"/>
                </a:lnTo>
                <a:lnTo>
                  <a:pt x="119497" y="58597"/>
                </a:lnTo>
                <a:lnTo>
                  <a:pt x="119126" y="57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1" name="bk object 21"/>
          <p:cNvSpPr/>
          <p:nvPr/>
        </p:nvSpPr>
        <p:spPr bwMode="auto">
          <a:xfrm>
            <a:off x="10772775" y="571500"/>
            <a:ext cx="211138" cy="257175"/>
          </a:xfrm>
          <a:custGeom>
            <a:avLst/>
            <a:gdLst>
              <a:gd name="T0" fmla="*/ 162141 w 210184"/>
              <a:gd name="T1" fmla="*/ 0 h 257809"/>
              <a:gd name="T2" fmla="*/ 82919 w 210184"/>
              <a:gd name="T3" fmla="*/ 7524 h 257809"/>
              <a:gd name="T4" fmla="*/ 79645 w 210184"/>
              <a:gd name="T5" fmla="*/ 9391 h 257809"/>
              <a:gd name="T6" fmla="*/ 75192 w 210184"/>
              <a:gd name="T7" fmla="*/ 26672 h 257809"/>
              <a:gd name="T8" fmla="*/ 65490 w 210184"/>
              <a:gd name="T9" fmla="*/ 56605 h 257809"/>
              <a:gd name="T10" fmla="*/ 52104 w 210184"/>
              <a:gd name="T11" fmla="*/ 93874 h 257809"/>
              <a:gd name="T12" fmla="*/ 36630 w 210184"/>
              <a:gd name="T13" fmla="*/ 133159 h 257809"/>
              <a:gd name="T14" fmla="*/ 16812 w 210184"/>
              <a:gd name="T15" fmla="*/ 179553 h 257809"/>
              <a:gd name="T16" fmla="*/ 0 w 210184"/>
              <a:gd name="T17" fmla="*/ 210582 h 257809"/>
              <a:gd name="T18" fmla="*/ 2312 w 210184"/>
              <a:gd name="T19" fmla="*/ 212457 h 257809"/>
              <a:gd name="T20" fmla="*/ 37553 w 210184"/>
              <a:gd name="T21" fmla="*/ 211748 h 257809"/>
              <a:gd name="T22" fmla="*/ 81254 w 210184"/>
              <a:gd name="T23" fmla="*/ 211662 h 257809"/>
              <a:gd name="T24" fmla="*/ 83874 w 210184"/>
              <a:gd name="T25" fmla="*/ 210582 h 257809"/>
              <a:gd name="T26" fmla="*/ 110236 w 210184"/>
              <a:gd name="T27" fmla="*/ 146389 h 257809"/>
              <a:gd name="T28" fmla="*/ 148400 w 210184"/>
              <a:gd name="T29" fmla="*/ 145919 h 257809"/>
              <a:gd name="T30" fmla="*/ 187915 w 210184"/>
              <a:gd name="T31" fmla="*/ 142464 h 257809"/>
              <a:gd name="T32" fmla="*/ 226817 w 210184"/>
              <a:gd name="T33" fmla="*/ 132905 h 257809"/>
              <a:gd name="T34" fmla="*/ 258282 w 210184"/>
              <a:gd name="T35" fmla="*/ 116671 h 257809"/>
              <a:gd name="T36" fmla="*/ 138518 w 210184"/>
              <a:gd name="T37" fmla="*/ 116671 h 257809"/>
              <a:gd name="T38" fmla="*/ 121824 w 210184"/>
              <a:gd name="T39" fmla="*/ 116568 h 257809"/>
              <a:gd name="T40" fmla="*/ 151474 w 210184"/>
              <a:gd name="T41" fmla="*/ 40299 h 257809"/>
              <a:gd name="T42" fmla="*/ 161204 w 210184"/>
              <a:gd name="T43" fmla="*/ 36536 h 257809"/>
              <a:gd name="T44" fmla="*/ 171421 w 210184"/>
              <a:gd name="T45" fmla="*/ 32510 h 257809"/>
              <a:gd name="T46" fmla="*/ 293336 w 210184"/>
              <a:gd name="T47" fmla="*/ 32510 h 257809"/>
              <a:gd name="T48" fmla="*/ 293262 w 210184"/>
              <a:gd name="T49" fmla="*/ 32195 h 257809"/>
              <a:gd name="T50" fmla="*/ 277520 w 210184"/>
              <a:gd name="T51" fmla="*/ 15146 h 257809"/>
              <a:gd name="T52" fmla="*/ 274197 w 210184"/>
              <a:gd name="T53" fmla="*/ 13697 h 257809"/>
              <a:gd name="T54" fmla="*/ 159362 w 210184"/>
              <a:gd name="T55" fmla="*/ 13697 h 257809"/>
              <a:gd name="T56" fmla="*/ 164910 w 210184"/>
              <a:gd name="T57" fmla="*/ 1876 h 257809"/>
              <a:gd name="T58" fmla="*/ 162141 w 210184"/>
              <a:gd name="T59" fmla="*/ 0 h 257809"/>
              <a:gd name="T60" fmla="*/ 81254 w 210184"/>
              <a:gd name="T61" fmla="*/ 211662 h 257809"/>
              <a:gd name="T62" fmla="*/ 59751 w 210184"/>
              <a:gd name="T63" fmla="*/ 211662 h 257809"/>
              <a:gd name="T64" fmla="*/ 69968 w 210184"/>
              <a:gd name="T65" fmla="*/ 211922 h 257809"/>
              <a:gd name="T66" fmla="*/ 80620 w 210184"/>
              <a:gd name="T67" fmla="*/ 211922 h 257809"/>
              <a:gd name="T68" fmla="*/ 81254 w 210184"/>
              <a:gd name="T69" fmla="*/ 211662 h 257809"/>
              <a:gd name="T70" fmla="*/ 293336 w 210184"/>
              <a:gd name="T71" fmla="*/ 32510 h 257809"/>
              <a:gd name="T72" fmla="*/ 184851 w 210184"/>
              <a:gd name="T73" fmla="*/ 32510 h 257809"/>
              <a:gd name="T74" fmla="*/ 194114 w 210184"/>
              <a:gd name="T75" fmla="*/ 33280 h 257809"/>
              <a:gd name="T76" fmla="*/ 205464 w 210184"/>
              <a:gd name="T77" fmla="*/ 36664 h 257809"/>
              <a:gd name="T78" fmla="*/ 215081 w 210184"/>
              <a:gd name="T79" fmla="*/ 44276 h 257809"/>
              <a:gd name="T80" fmla="*/ 219134 w 210184"/>
              <a:gd name="T81" fmla="*/ 57739 h 257809"/>
              <a:gd name="T82" fmla="*/ 216241 w 210184"/>
              <a:gd name="T83" fmla="*/ 72622 h 257809"/>
              <a:gd name="T84" fmla="*/ 183916 w 210184"/>
              <a:gd name="T85" fmla="*/ 106089 h 257809"/>
              <a:gd name="T86" fmla="*/ 138518 w 210184"/>
              <a:gd name="T87" fmla="*/ 116671 h 257809"/>
              <a:gd name="T88" fmla="*/ 258282 w 210184"/>
              <a:gd name="T89" fmla="*/ 116671 h 257809"/>
              <a:gd name="T90" fmla="*/ 290035 w 210184"/>
              <a:gd name="T91" fmla="*/ 85514 h 257809"/>
              <a:gd name="T92" fmla="*/ 298832 w 210184"/>
              <a:gd name="T93" fmla="*/ 55056 h 257809"/>
              <a:gd name="T94" fmla="*/ 293336 w 210184"/>
              <a:gd name="T95" fmla="*/ 32510 h 257809"/>
              <a:gd name="T96" fmla="*/ 221448 w 210184"/>
              <a:gd name="T97" fmla="*/ 821 h 257809"/>
              <a:gd name="T98" fmla="*/ 200751 w 210184"/>
              <a:gd name="T99" fmla="*/ 2146 h 257809"/>
              <a:gd name="T100" fmla="*/ 183641 w 210184"/>
              <a:gd name="T101" fmla="*/ 5443 h 257809"/>
              <a:gd name="T102" fmla="*/ 169914 w 210184"/>
              <a:gd name="T103" fmla="*/ 9650 h 257809"/>
              <a:gd name="T104" fmla="*/ 159362 w 210184"/>
              <a:gd name="T105" fmla="*/ 13697 h 257809"/>
              <a:gd name="T106" fmla="*/ 274197 w 210184"/>
              <a:gd name="T107" fmla="*/ 13697 h 257809"/>
              <a:gd name="T108" fmla="*/ 253089 w 210184"/>
              <a:gd name="T109" fmla="*/ 4491 h 257809"/>
              <a:gd name="T110" fmla="*/ 221448 w 210184"/>
              <a:gd name="T111" fmla="*/ 821 h 2578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0184" h="257809">
                <a:moveTo>
                  <a:pt x="113893" y="0"/>
                </a:moveTo>
                <a:lnTo>
                  <a:pt x="58242" y="9118"/>
                </a:lnTo>
                <a:lnTo>
                  <a:pt x="55943" y="11379"/>
                </a:lnTo>
                <a:lnTo>
                  <a:pt x="52815" y="32319"/>
                </a:lnTo>
                <a:lnTo>
                  <a:pt x="45999" y="68592"/>
                </a:lnTo>
                <a:lnTo>
                  <a:pt x="36601" y="113752"/>
                </a:lnTo>
                <a:lnTo>
                  <a:pt x="25730" y="161353"/>
                </a:lnTo>
                <a:lnTo>
                  <a:pt x="11807" y="217571"/>
                </a:lnTo>
                <a:lnTo>
                  <a:pt x="0" y="255168"/>
                </a:lnTo>
                <a:lnTo>
                  <a:pt x="1625" y="257441"/>
                </a:lnTo>
                <a:lnTo>
                  <a:pt x="26378" y="256582"/>
                </a:lnTo>
                <a:lnTo>
                  <a:pt x="57075" y="256476"/>
                </a:lnTo>
                <a:lnTo>
                  <a:pt x="58915" y="255168"/>
                </a:lnTo>
                <a:lnTo>
                  <a:pt x="77431" y="177380"/>
                </a:lnTo>
                <a:lnTo>
                  <a:pt x="104240" y="176817"/>
                </a:lnTo>
                <a:lnTo>
                  <a:pt x="131992" y="172623"/>
                </a:lnTo>
                <a:lnTo>
                  <a:pt x="159318" y="161044"/>
                </a:lnTo>
                <a:lnTo>
                  <a:pt x="181423" y="141376"/>
                </a:lnTo>
                <a:lnTo>
                  <a:pt x="97296" y="141376"/>
                </a:lnTo>
                <a:lnTo>
                  <a:pt x="85572" y="141249"/>
                </a:lnTo>
                <a:lnTo>
                  <a:pt x="106400" y="48831"/>
                </a:lnTo>
                <a:lnTo>
                  <a:pt x="113233" y="44272"/>
                </a:lnTo>
                <a:lnTo>
                  <a:pt x="120408" y="39395"/>
                </a:lnTo>
                <a:lnTo>
                  <a:pt x="206043" y="39395"/>
                </a:lnTo>
                <a:lnTo>
                  <a:pt x="205989" y="39013"/>
                </a:lnTo>
                <a:lnTo>
                  <a:pt x="194933" y="18353"/>
                </a:lnTo>
                <a:lnTo>
                  <a:pt x="192603" y="16598"/>
                </a:lnTo>
                <a:lnTo>
                  <a:pt x="111937" y="16598"/>
                </a:lnTo>
                <a:lnTo>
                  <a:pt x="115836" y="2273"/>
                </a:lnTo>
                <a:lnTo>
                  <a:pt x="113893" y="0"/>
                </a:lnTo>
                <a:close/>
              </a:path>
              <a:path w="210184" h="257809">
                <a:moveTo>
                  <a:pt x="57075" y="256476"/>
                </a:moveTo>
                <a:lnTo>
                  <a:pt x="41973" y="256476"/>
                </a:lnTo>
                <a:lnTo>
                  <a:pt x="49149" y="256794"/>
                </a:lnTo>
                <a:lnTo>
                  <a:pt x="56629" y="256794"/>
                </a:lnTo>
                <a:lnTo>
                  <a:pt x="57075" y="256476"/>
                </a:lnTo>
                <a:close/>
              </a:path>
              <a:path w="210184" h="257809">
                <a:moveTo>
                  <a:pt x="206043" y="39395"/>
                </a:moveTo>
                <a:lnTo>
                  <a:pt x="129844" y="39395"/>
                </a:lnTo>
                <a:lnTo>
                  <a:pt x="136350" y="40326"/>
                </a:lnTo>
                <a:lnTo>
                  <a:pt x="144322" y="44426"/>
                </a:lnTo>
                <a:lnTo>
                  <a:pt x="151076" y="53652"/>
                </a:lnTo>
                <a:lnTo>
                  <a:pt x="153924" y="69964"/>
                </a:lnTo>
                <a:lnTo>
                  <a:pt x="151889" y="87999"/>
                </a:lnTo>
                <a:lnTo>
                  <a:pt x="129184" y="128549"/>
                </a:lnTo>
                <a:lnTo>
                  <a:pt x="97296" y="141376"/>
                </a:lnTo>
                <a:lnTo>
                  <a:pt x="181423" y="141376"/>
                </a:lnTo>
                <a:lnTo>
                  <a:pt x="203725" y="103620"/>
                </a:lnTo>
                <a:lnTo>
                  <a:pt x="209905" y="66713"/>
                </a:lnTo>
                <a:lnTo>
                  <a:pt x="206043" y="39395"/>
                </a:lnTo>
                <a:close/>
              </a:path>
              <a:path w="210184" h="257809">
                <a:moveTo>
                  <a:pt x="155549" y="977"/>
                </a:moveTo>
                <a:lnTo>
                  <a:pt x="141005" y="2597"/>
                </a:lnTo>
                <a:lnTo>
                  <a:pt x="128990" y="6597"/>
                </a:lnTo>
                <a:lnTo>
                  <a:pt x="119352" y="11693"/>
                </a:lnTo>
                <a:lnTo>
                  <a:pt x="111937" y="16598"/>
                </a:lnTo>
                <a:lnTo>
                  <a:pt x="192603" y="16598"/>
                </a:lnTo>
                <a:lnTo>
                  <a:pt x="177774" y="5439"/>
                </a:lnTo>
                <a:lnTo>
                  <a:pt x="155549" y="9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2" name="bk object 22"/>
          <p:cNvSpPr/>
          <p:nvPr/>
        </p:nvSpPr>
        <p:spPr bwMode="auto">
          <a:xfrm>
            <a:off x="10985500" y="488950"/>
            <a:ext cx="177800" cy="258763"/>
          </a:xfrm>
          <a:custGeom>
            <a:avLst/>
            <a:gdLst>
              <a:gd name="T0" fmla="*/ 122185 w 177165"/>
              <a:gd name="T1" fmla="*/ 0 h 259715"/>
              <a:gd name="T2" fmla="*/ 75294 w 177165"/>
              <a:gd name="T3" fmla="*/ 4637 h 259715"/>
              <a:gd name="T4" fmla="*/ 71854 w 177165"/>
              <a:gd name="T5" fmla="*/ 6360 h 259715"/>
              <a:gd name="T6" fmla="*/ 67542 w 177165"/>
              <a:gd name="T7" fmla="*/ 22376 h 259715"/>
              <a:gd name="T8" fmla="*/ 60707 w 177165"/>
              <a:gd name="T9" fmla="*/ 41736 h 259715"/>
              <a:gd name="T10" fmla="*/ 40360 w 177165"/>
              <a:gd name="T11" fmla="*/ 93899 h 259715"/>
              <a:gd name="T12" fmla="*/ 26468 w 177165"/>
              <a:gd name="T13" fmla="*/ 129029 h 259715"/>
              <a:gd name="T14" fmla="*/ 14146 w 177165"/>
              <a:gd name="T15" fmla="*/ 159265 h 259715"/>
              <a:gd name="T16" fmla="*/ 4845 w 177165"/>
              <a:gd name="T17" fmla="*/ 181736 h 259715"/>
              <a:gd name="T18" fmla="*/ 0 w 177165"/>
              <a:gd name="T19" fmla="*/ 193578 h 259715"/>
              <a:gd name="T20" fmla="*/ 2145 w 177165"/>
              <a:gd name="T21" fmla="*/ 195028 h 259715"/>
              <a:gd name="T22" fmla="*/ 32266 w 177165"/>
              <a:gd name="T23" fmla="*/ 194802 h 259715"/>
              <a:gd name="T24" fmla="*/ 55938 w 177165"/>
              <a:gd name="T25" fmla="*/ 194802 h 259715"/>
              <a:gd name="T26" fmla="*/ 96088 w 177165"/>
              <a:gd name="T27" fmla="*/ 193432 h 259715"/>
              <a:gd name="T28" fmla="*/ 133212 w 177165"/>
              <a:gd name="T29" fmla="*/ 189723 h 259715"/>
              <a:gd name="T30" fmla="*/ 167199 w 177165"/>
              <a:gd name="T31" fmla="*/ 181526 h 259715"/>
              <a:gd name="T32" fmla="*/ 178896 w 177165"/>
              <a:gd name="T33" fmla="*/ 175875 h 259715"/>
              <a:gd name="T34" fmla="*/ 72620 w 177165"/>
              <a:gd name="T35" fmla="*/ 175875 h 259715"/>
              <a:gd name="T36" fmla="*/ 52493 w 177165"/>
              <a:gd name="T37" fmla="*/ 175725 h 259715"/>
              <a:gd name="T38" fmla="*/ 54511 w 177165"/>
              <a:gd name="T39" fmla="*/ 171089 h 259715"/>
              <a:gd name="T40" fmla="*/ 58584 w 177165"/>
              <a:gd name="T41" fmla="*/ 161113 h 259715"/>
              <a:gd name="T42" fmla="*/ 67792 w 177165"/>
              <a:gd name="T43" fmla="*/ 138226 h 259715"/>
              <a:gd name="T44" fmla="*/ 85196 w 177165"/>
              <a:gd name="T45" fmla="*/ 94833 h 259715"/>
              <a:gd name="T46" fmla="*/ 95908 w 177165"/>
              <a:gd name="T47" fmla="*/ 91166 h 259715"/>
              <a:gd name="T48" fmla="*/ 107724 w 177165"/>
              <a:gd name="T49" fmla="*/ 87864 h 259715"/>
              <a:gd name="T50" fmla="*/ 121069 w 177165"/>
              <a:gd name="T51" fmla="*/ 85480 h 259715"/>
              <a:gd name="T52" fmla="*/ 136403 w 177165"/>
              <a:gd name="T53" fmla="*/ 84562 h 259715"/>
              <a:gd name="T54" fmla="*/ 219325 w 177165"/>
              <a:gd name="T55" fmla="*/ 84562 h 259715"/>
              <a:gd name="T56" fmla="*/ 210438 w 177165"/>
              <a:gd name="T57" fmla="*/ 76805 h 259715"/>
              <a:gd name="T58" fmla="*/ 207568 w 177165"/>
              <a:gd name="T59" fmla="*/ 75770 h 259715"/>
              <a:gd name="T60" fmla="*/ 92497 w 177165"/>
              <a:gd name="T61" fmla="*/ 75770 h 259715"/>
              <a:gd name="T62" fmla="*/ 112310 w 177165"/>
              <a:gd name="T63" fmla="*/ 28848 h 259715"/>
              <a:gd name="T64" fmla="*/ 124331 w 177165"/>
              <a:gd name="T65" fmla="*/ 1718 h 259715"/>
              <a:gd name="T66" fmla="*/ 122185 w 177165"/>
              <a:gd name="T67" fmla="*/ 0 h 259715"/>
              <a:gd name="T68" fmla="*/ 219325 w 177165"/>
              <a:gd name="T69" fmla="*/ 84562 h 259715"/>
              <a:gd name="T70" fmla="*/ 136403 w 177165"/>
              <a:gd name="T71" fmla="*/ 84562 h 259715"/>
              <a:gd name="T72" fmla="*/ 156010 w 177165"/>
              <a:gd name="T73" fmla="*/ 86250 h 259715"/>
              <a:gd name="T74" fmla="*/ 172317 w 177165"/>
              <a:gd name="T75" fmla="*/ 91622 h 259715"/>
              <a:gd name="T76" fmla="*/ 183462 w 177165"/>
              <a:gd name="T77" fmla="*/ 101165 h 259715"/>
              <a:gd name="T78" fmla="*/ 187584 w 177165"/>
              <a:gd name="T79" fmla="*/ 115356 h 259715"/>
              <a:gd name="T80" fmla="*/ 184740 w 177165"/>
              <a:gd name="T81" fmla="*/ 127994 h 259715"/>
              <a:gd name="T82" fmla="*/ 161439 w 177165"/>
              <a:gd name="T83" fmla="*/ 154371 h 259715"/>
              <a:gd name="T84" fmla="*/ 118532 w 177165"/>
              <a:gd name="T85" fmla="*/ 171491 h 259715"/>
              <a:gd name="T86" fmla="*/ 72620 w 177165"/>
              <a:gd name="T87" fmla="*/ 175875 h 259715"/>
              <a:gd name="T88" fmla="*/ 178896 w 177165"/>
              <a:gd name="T89" fmla="*/ 175875 h 259715"/>
              <a:gd name="T90" fmla="*/ 215651 w 177165"/>
              <a:gd name="T91" fmla="*/ 151945 h 259715"/>
              <a:gd name="T92" fmla="*/ 232087 w 177165"/>
              <a:gd name="T93" fmla="*/ 123111 h 259715"/>
              <a:gd name="T94" fmla="*/ 233604 w 177165"/>
              <a:gd name="T95" fmla="*/ 111944 h 259715"/>
              <a:gd name="T96" fmla="*/ 227363 w 177165"/>
              <a:gd name="T97" fmla="*/ 91581 h 259715"/>
              <a:gd name="T98" fmla="*/ 219325 w 177165"/>
              <a:gd name="T99" fmla="*/ 84562 h 259715"/>
              <a:gd name="T100" fmla="*/ 155324 w 177165"/>
              <a:gd name="T101" fmla="*/ 64766 h 259715"/>
              <a:gd name="T102" fmla="*/ 136428 w 177165"/>
              <a:gd name="T103" fmla="*/ 65694 h 259715"/>
              <a:gd name="T104" fmla="*/ 120363 w 177165"/>
              <a:gd name="T105" fmla="*/ 68161 h 259715"/>
              <a:gd name="T106" fmla="*/ 106071 w 177165"/>
              <a:gd name="T107" fmla="*/ 71671 h 259715"/>
              <a:gd name="T108" fmla="*/ 92497 w 177165"/>
              <a:gd name="T109" fmla="*/ 75770 h 259715"/>
              <a:gd name="T110" fmla="*/ 207568 w 177165"/>
              <a:gd name="T111" fmla="*/ 75770 h 259715"/>
              <a:gd name="T112" fmla="*/ 185518 w 177165"/>
              <a:gd name="T113" fmla="*/ 67805 h 259715"/>
              <a:gd name="T114" fmla="*/ 155324 w 177165"/>
              <a:gd name="T115" fmla="*/ 64766 h 2597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7165" h="259715">
                <a:moveTo>
                  <a:pt x="92430" y="0"/>
                </a:moveTo>
                <a:lnTo>
                  <a:pt x="56959" y="6172"/>
                </a:lnTo>
                <a:lnTo>
                  <a:pt x="54355" y="8470"/>
                </a:lnTo>
                <a:lnTo>
                  <a:pt x="51095" y="29798"/>
                </a:lnTo>
                <a:lnTo>
                  <a:pt x="45924" y="55579"/>
                </a:lnTo>
                <a:lnTo>
                  <a:pt x="30530" y="125044"/>
                </a:lnTo>
                <a:lnTo>
                  <a:pt x="20020" y="171825"/>
                </a:lnTo>
                <a:lnTo>
                  <a:pt x="10702" y="212088"/>
                </a:lnTo>
                <a:lnTo>
                  <a:pt x="3666" y="242014"/>
                </a:lnTo>
                <a:lnTo>
                  <a:pt x="0" y="257784"/>
                </a:lnTo>
                <a:lnTo>
                  <a:pt x="1625" y="259714"/>
                </a:lnTo>
                <a:lnTo>
                  <a:pt x="24409" y="259410"/>
                </a:lnTo>
                <a:lnTo>
                  <a:pt x="42316" y="259410"/>
                </a:lnTo>
                <a:lnTo>
                  <a:pt x="72691" y="257587"/>
                </a:lnTo>
                <a:lnTo>
                  <a:pt x="100776" y="252649"/>
                </a:lnTo>
                <a:lnTo>
                  <a:pt x="126482" y="241731"/>
                </a:lnTo>
                <a:lnTo>
                  <a:pt x="135329" y="234207"/>
                </a:lnTo>
                <a:lnTo>
                  <a:pt x="54935" y="234207"/>
                </a:lnTo>
                <a:lnTo>
                  <a:pt x="39712" y="234010"/>
                </a:lnTo>
                <a:lnTo>
                  <a:pt x="41235" y="227833"/>
                </a:lnTo>
                <a:lnTo>
                  <a:pt x="44319" y="214553"/>
                </a:lnTo>
                <a:lnTo>
                  <a:pt x="51285" y="184071"/>
                </a:lnTo>
                <a:lnTo>
                  <a:pt x="64452" y="126288"/>
                </a:lnTo>
                <a:lnTo>
                  <a:pt x="72556" y="121403"/>
                </a:lnTo>
                <a:lnTo>
                  <a:pt x="81491" y="117006"/>
                </a:lnTo>
                <a:lnTo>
                  <a:pt x="91589" y="113831"/>
                </a:lnTo>
                <a:lnTo>
                  <a:pt x="103187" y="112610"/>
                </a:lnTo>
                <a:lnTo>
                  <a:pt x="165916" y="112610"/>
                </a:lnTo>
                <a:lnTo>
                  <a:pt x="159192" y="102281"/>
                </a:lnTo>
                <a:lnTo>
                  <a:pt x="157023" y="100901"/>
                </a:lnTo>
                <a:lnTo>
                  <a:pt x="69976" y="100901"/>
                </a:lnTo>
                <a:lnTo>
                  <a:pt x="84962" y="38417"/>
                </a:lnTo>
                <a:lnTo>
                  <a:pt x="94056" y="2285"/>
                </a:lnTo>
                <a:lnTo>
                  <a:pt x="92430" y="0"/>
                </a:lnTo>
                <a:close/>
              </a:path>
              <a:path w="177165" h="259715">
                <a:moveTo>
                  <a:pt x="165916" y="112610"/>
                </a:moveTo>
                <a:lnTo>
                  <a:pt x="103187" y="112610"/>
                </a:lnTo>
                <a:lnTo>
                  <a:pt x="118019" y="114855"/>
                </a:lnTo>
                <a:lnTo>
                  <a:pt x="130354" y="122013"/>
                </a:lnTo>
                <a:lnTo>
                  <a:pt x="138786" y="134722"/>
                </a:lnTo>
                <a:lnTo>
                  <a:pt x="141909" y="153619"/>
                </a:lnTo>
                <a:lnTo>
                  <a:pt x="139751" y="170446"/>
                </a:lnTo>
                <a:lnTo>
                  <a:pt x="122128" y="205572"/>
                </a:lnTo>
                <a:lnTo>
                  <a:pt x="89667" y="228373"/>
                </a:lnTo>
                <a:lnTo>
                  <a:pt x="54935" y="234207"/>
                </a:lnTo>
                <a:lnTo>
                  <a:pt x="135329" y="234207"/>
                </a:lnTo>
                <a:lnTo>
                  <a:pt x="163138" y="202343"/>
                </a:lnTo>
                <a:lnTo>
                  <a:pt x="175568" y="163941"/>
                </a:lnTo>
                <a:lnTo>
                  <a:pt x="176720" y="149072"/>
                </a:lnTo>
                <a:lnTo>
                  <a:pt x="171998" y="121955"/>
                </a:lnTo>
                <a:lnTo>
                  <a:pt x="165916" y="112610"/>
                </a:lnTo>
                <a:close/>
              </a:path>
              <a:path w="177165" h="259715">
                <a:moveTo>
                  <a:pt x="117500" y="86245"/>
                </a:moveTo>
                <a:lnTo>
                  <a:pt x="103206" y="87483"/>
                </a:lnTo>
                <a:lnTo>
                  <a:pt x="91052" y="90768"/>
                </a:lnTo>
                <a:lnTo>
                  <a:pt x="80242" y="95455"/>
                </a:lnTo>
                <a:lnTo>
                  <a:pt x="69976" y="100901"/>
                </a:lnTo>
                <a:lnTo>
                  <a:pt x="157023" y="100901"/>
                </a:lnTo>
                <a:lnTo>
                  <a:pt x="140346" y="90295"/>
                </a:lnTo>
                <a:lnTo>
                  <a:pt x="117500" y="862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3" name="bk object 23"/>
          <p:cNvSpPr/>
          <p:nvPr/>
        </p:nvSpPr>
        <p:spPr bwMode="auto">
          <a:xfrm>
            <a:off x="11177588" y="577850"/>
            <a:ext cx="174625" cy="173038"/>
          </a:xfrm>
          <a:custGeom>
            <a:avLst/>
            <a:gdLst>
              <a:gd name="T0" fmla="*/ 96675 w 175259"/>
              <a:gd name="T1" fmla="*/ 0 h 172084"/>
              <a:gd name="T2" fmla="*/ 58240 w 175259"/>
              <a:gd name="T3" fmla="*/ 8337 h 172084"/>
              <a:gd name="T4" fmla="*/ 19631 w 175259"/>
              <a:gd name="T5" fmla="*/ 57626 h 172084"/>
              <a:gd name="T6" fmla="*/ 1619 w 175259"/>
              <a:gd name="T7" fmla="*/ 135321 h 172084"/>
              <a:gd name="T8" fmla="*/ 0 w 175259"/>
              <a:gd name="T9" fmla="*/ 165330 h 172084"/>
              <a:gd name="T10" fmla="*/ 3575 w 175259"/>
              <a:gd name="T11" fmla="*/ 207162 h 172084"/>
              <a:gd name="T12" fmla="*/ 13313 w 175259"/>
              <a:gd name="T13" fmla="*/ 238145 h 172084"/>
              <a:gd name="T14" fmla="*/ 27745 w 175259"/>
              <a:gd name="T15" fmla="*/ 257386 h 172084"/>
              <a:gd name="T16" fmla="*/ 45394 w 175259"/>
              <a:gd name="T17" fmla="*/ 264005 h 172084"/>
              <a:gd name="T18" fmla="*/ 59208 w 175259"/>
              <a:gd name="T19" fmla="*/ 260990 h 172084"/>
              <a:gd name="T20" fmla="*/ 69552 w 175259"/>
              <a:gd name="T21" fmla="*/ 253859 h 172084"/>
              <a:gd name="T22" fmla="*/ 76781 w 175259"/>
              <a:gd name="T23" fmla="*/ 245414 h 172084"/>
              <a:gd name="T24" fmla="*/ 81206 w 175259"/>
              <a:gd name="T25" fmla="*/ 238476 h 172084"/>
              <a:gd name="T26" fmla="*/ 107101 w 175259"/>
              <a:gd name="T27" fmla="*/ 238476 h 172084"/>
              <a:gd name="T28" fmla="*/ 108278 w 175259"/>
              <a:gd name="T29" fmla="*/ 224420 h 172084"/>
              <a:gd name="T30" fmla="*/ 55456 w 175259"/>
              <a:gd name="T31" fmla="*/ 224420 h 172084"/>
              <a:gd name="T32" fmla="*/ 41548 w 175259"/>
              <a:gd name="T33" fmla="*/ 218018 h 172084"/>
              <a:gd name="T34" fmla="*/ 32728 w 175259"/>
              <a:gd name="T35" fmla="*/ 202126 h 172084"/>
              <a:gd name="T36" fmla="*/ 28094 w 175259"/>
              <a:gd name="T37" fmla="*/ 181732 h 172084"/>
              <a:gd name="T38" fmla="*/ 26746 w 175259"/>
              <a:gd name="T39" fmla="*/ 161808 h 172084"/>
              <a:gd name="T40" fmla="*/ 27226 w 175259"/>
              <a:gd name="T41" fmla="*/ 149701 h 172084"/>
              <a:gd name="T42" fmla="*/ 38024 w 175259"/>
              <a:gd name="T43" fmla="*/ 89622 h 172084"/>
              <a:gd name="T44" fmla="*/ 63982 w 175259"/>
              <a:gd name="T45" fmla="*/ 46909 h 172084"/>
              <a:gd name="T46" fmla="*/ 127984 w 175259"/>
              <a:gd name="T47" fmla="*/ 37597 h 172084"/>
              <a:gd name="T48" fmla="*/ 131742 w 175259"/>
              <a:gd name="T49" fmla="*/ 4515 h 172084"/>
              <a:gd name="T50" fmla="*/ 130523 w 175259"/>
              <a:gd name="T51" fmla="*/ 503 h 172084"/>
              <a:gd name="T52" fmla="*/ 96675 w 175259"/>
              <a:gd name="T53" fmla="*/ 0 h 172084"/>
              <a:gd name="T54" fmla="*/ 107101 w 175259"/>
              <a:gd name="T55" fmla="*/ 238476 h 172084"/>
              <a:gd name="T56" fmla="*/ 81206 w 175259"/>
              <a:gd name="T57" fmla="*/ 238476 h 172084"/>
              <a:gd name="T58" fmla="*/ 79491 w 175259"/>
              <a:gd name="T59" fmla="*/ 258509 h 172084"/>
              <a:gd name="T60" fmla="*/ 80727 w 175259"/>
              <a:gd name="T61" fmla="*/ 262026 h 172084"/>
              <a:gd name="T62" fmla="*/ 103786 w 175259"/>
              <a:gd name="T63" fmla="*/ 260990 h 172084"/>
              <a:gd name="T64" fmla="*/ 105512 w 175259"/>
              <a:gd name="T65" fmla="*/ 257493 h 172084"/>
              <a:gd name="T66" fmla="*/ 107101 w 175259"/>
              <a:gd name="T67" fmla="*/ 238476 h 172084"/>
              <a:gd name="T68" fmla="*/ 127984 w 175259"/>
              <a:gd name="T69" fmla="*/ 37597 h 172084"/>
              <a:gd name="T70" fmla="*/ 95202 w 175259"/>
              <a:gd name="T71" fmla="*/ 37597 h 172084"/>
              <a:gd name="T72" fmla="*/ 98876 w 175259"/>
              <a:gd name="T73" fmla="*/ 38096 h 172084"/>
              <a:gd name="T74" fmla="*/ 102562 w 175259"/>
              <a:gd name="T75" fmla="*/ 38096 h 172084"/>
              <a:gd name="T76" fmla="*/ 84881 w 175259"/>
              <a:gd name="T77" fmla="*/ 199869 h 172084"/>
              <a:gd name="T78" fmla="*/ 76213 w 175259"/>
              <a:gd name="T79" fmla="*/ 212714 h 172084"/>
              <a:gd name="T80" fmla="*/ 68208 w 175259"/>
              <a:gd name="T81" fmla="*/ 220159 h 172084"/>
              <a:gd name="T82" fmla="*/ 61180 w 175259"/>
              <a:gd name="T83" fmla="*/ 223591 h 172084"/>
              <a:gd name="T84" fmla="*/ 55456 w 175259"/>
              <a:gd name="T85" fmla="*/ 224420 h 172084"/>
              <a:gd name="T86" fmla="*/ 108278 w 175259"/>
              <a:gd name="T87" fmla="*/ 224420 h 172084"/>
              <a:gd name="T88" fmla="*/ 108822 w 175259"/>
              <a:gd name="T89" fmla="*/ 218018 h 172084"/>
              <a:gd name="T90" fmla="*/ 111725 w 175259"/>
              <a:gd name="T91" fmla="*/ 186172 h 172084"/>
              <a:gd name="T92" fmla="*/ 115454 w 175259"/>
              <a:gd name="T93" fmla="*/ 149701 h 172084"/>
              <a:gd name="T94" fmla="*/ 120701 w 175259"/>
              <a:gd name="T95" fmla="*/ 101683 h 172084"/>
              <a:gd name="T96" fmla="*/ 127984 w 175259"/>
              <a:gd name="T97" fmla="*/ 37597 h 1720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5259" h="172084">
                <a:moveTo>
                  <a:pt x="128257" y="0"/>
                </a:moveTo>
                <a:lnTo>
                  <a:pt x="77271" y="5418"/>
                </a:lnTo>
                <a:lnTo>
                  <a:pt x="26047" y="37439"/>
                </a:lnTo>
                <a:lnTo>
                  <a:pt x="2146" y="87920"/>
                </a:lnTo>
                <a:lnTo>
                  <a:pt x="0" y="107416"/>
                </a:lnTo>
                <a:lnTo>
                  <a:pt x="4741" y="134594"/>
                </a:lnTo>
                <a:lnTo>
                  <a:pt x="17662" y="154725"/>
                </a:lnTo>
                <a:lnTo>
                  <a:pt x="36808" y="167229"/>
                </a:lnTo>
                <a:lnTo>
                  <a:pt x="60223" y="171526"/>
                </a:lnTo>
                <a:lnTo>
                  <a:pt x="78548" y="169570"/>
                </a:lnTo>
                <a:lnTo>
                  <a:pt x="92275" y="164938"/>
                </a:lnTo>
                <a:lnTo>
                  <a:pt x="101864" y="159449"/>
                </a:lnTo>
                <a:lnTo>
                  <a:pt x="107734" y="154940"/>
                </a:lnTo>
                <a:lnTo>
                  <a:pt x="142091" y="154940"/>
                </a:lnTo>
                <a:lnTo>
                  <a:pt x="143652" y="145808"/>
                </a:lnTo>
                <a:lnTo>
                  <a:pt x="73571" y="145808"/>
                </a:lnTo>
                <a:lnTo>
                  <a:pt x="55120" y="141649"/>
                </a:lnTo>
                <a:lnTo>
                  <a:pt x="43416" y="131327"/>
                </a:lnTo>
                <a:lnTo>
                  <a:pt x="37268" y="118076"/>
                </a:lnTo>
                <a:lnTo>
                  <a:pt x="35483" y="105130"/>
                </a:lnTo>
                <a:lnTo>
                  <a:pt x="36120" y="97264"/>
                </a:lnTo>
                <a:lnTo>
                  <a:pt x="50448" y="58224"/>
                </a:lnTo>
                <a:lnTo>
                  <a:pt x="84884" y="30471"/>
                </a:lnTo>
                <a:lnTo>
                  <a:pt x="169793" y="24422"/>
                </a:lnTo>
                <a:lnTo>
                  <a:pt x="174777" y="2933"/>
                </a:lnTo>
                <a:lnTo>
                  <a:pt x="173164" y="330"/>
                </a:lnTo>
                <a:lnTo>
                  <a:pt x="128257" y="0"/>
                </a:lnTo>
                <a:close/>
              </a:path>
              <a:path w="175259" h="172084">
                <a:moveTo>
                  <a:pt x="142091" y="154940"/>
                </a:moveTo>
                <a:lnTo>
                  <a:pt x="107734" y="154940"/>
                </a:lnTo>
                <a:lnTo>
                  <a:pt x="105460" y="167957"/>
                </a:lnTo>
                <a:lnTo>
                  <a:pt x="107099" y="170243"/>
                </a:lnTo>
                <a:lnTo>
                  <a:pt x="137693" y="169570"/>
                </a:lnTo>
                <a:lnTo>
                  <a:pt x="139979" y="167297"/>
                </a:lnTo>
                <a:lnTo>
                  <a:pt x="142091" y="154940"/>
                </a:lnTo>
                <a:close/>
              </a:path>
              <a:path w="175259" h="172084">
                <a:moveTo>
                  <a:pt x="169793" y="24422"/>
                </a:moveTo>
                <a:lnTo>
                  <a:pt x="126301" y="24422"/>
                </a:lnTo>
                <a:lnTo>
                  <a:pt x="131178" y="24752"/>
                </a:lnTo>
                <a:lnTo>
                  <a:pt x="136067" y="24752"/>
                </a:lnTo>
                <a:lnTo>
                  <a:pt x="112610" y="129857"/>
                </a:lnTo>
                <a:lnTo>
                  <a:pt x="101112" y="138205"/>
                </a:lnTo>
                <a:lnTo>
                  <a:pt x="90485" y="143038"/>
                </a:lnTo>
                <a:lnTo>
                  <a:pt x="81162" y="145268"/>
                </a:lnTo>
                <a:lnTo>
                  <a:pt x="73571" y="145808"/>
                </a:lnTo>
                <a:lnTo>
                  <a:pt x="143652" y="145808"/>
                </a:lnTo>
                <a:lnTo>
                  <a:pt x="144371" y="141649"/>
                </a:lnTo>
                <a:lnTo>
                  <a:pt x="148228" y="120953"/>
                </a:lnTo>
                <a:lnTo>
                  <a:pt x="153169" y="97264"/>
                </a:lnTo>
                <a:lnTo>
                  <a:pt x="160134" y="66065"/>
                </a:lnTo>
                <a:lnTo>
                  <a:pt x="169793" y="24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4" name="bk object 24"/>
          <p:cNvSpPr/>
          <p:nvPr/>
        </p:nvSpPr>
        <p:spPr bwMode="auto">
          <a:xfrm>
            <a:off x="11352213" y="574675"/>
            <a:ext cx="169862" cy="174625"/>
          </a:xfrm>
          <a:custGeom>
            <a:avLst/>
            <a:gdLst>
              <a:gd name="T0" fmla="*/ 61340 w 170179"/>
              <a:gd name="T1" fmla="*/ 965 h 174625"/>
              <a:gd name="T2" fmla="*/ 52841 w 170179"/>
              <a:gd name="T3" fmla="*/ 2981 h 174625"/>
              <a:gd name="T4" fmla="*/ 46321 w 170179"/>
              <a:gd name="T5" fmla="*/ 4383 h 174625"/>
              <a:gd name="T6" fmla="*/ 39854 w 170179"/>
              <a:gd name="T7" fmla="*/ 5538 h 174625"/>
              <a:gd name="T8" fmla="*/ 31514 w 170179"/>
              <a:gd name="T9" fmla="*/ 6819 h 174625"/>
              <a:gd name="T10" fmla="*/ 29537 w 170179"/>
              <a:gd name="T11" fmla="*/ 9105 h 174625"/>
              <a:gd name="T12" fmla="*/ 20549 w 170179"/>
              <a:gd name="T13" fmla="*/ 67297 h 174625"/>
              <a:gd name="T14" fmla="*/ 11655 w 170179"/>
              <a:gd name="T15" fmla="*/ 115143 h 174625"/>
              <a:gd name="T16" fmla="*/ 0 w 170179"/>
              <a:gd name="T17" fmla="*/ 171830 h 174625"/>
              <a:gd name="T18" fmla="*/ 1391 w 170179"/>
              <a:gd name="T19" fmla="*/ 174104 h 174625"/>
              <a:gd name="T20" fmla="*/ 30098 w 170179"/>
              <a:gd name="T21" fmla="*/ 173126 h 174625"/>
              <a:gd name="T22" fmla="*/ 32076 w 170179"/>
              <a:gd name="T23" fmla="*/ 171183 h 174625"/>
              <a:gd name="T24" fmla="*/ 37971 w 170179"/>
              <a:gd name="T25" fmla="*/ 136209 h 174625"/>
              <a:gd name="T26" fmla="*/ 42944 w 170179"/>
              <a:gd name="T27" fmla="*/ 108164 h 174625"/>
              <a:gd name="T28" fmla="*/ 54871 w 170179"/>
              <a:gd name="T29" fmla="*/ 44907 h 174625"/>
              <a:gd name="T30" fmla="*/ 92297 w 170179"/>
              <a:gd name="T31" fmla="*/ 27647 h 174625"/>
              <a:gd name="T32" fmla="*/ 143808 w 170179"/>
              <a:gd name="T33" fmla="*/ 27647 h 174625"/>
              <a:gd name="T34" fmla="*/ 142164 w 170179"/>
              <a:gd name="T35" fmla="*/ 19850 h 174625"/>
              <a:gd name="T36" fmla="*/ 58814 w 170179"/>
              <a:gd name="T37" fmla="*/ 19850 h 174625"/>
              <a:gd name="T38" fmla="*/ 62745 w 170179"/>
              <a:gd name="T39" fmla="*/ 3225 h 174625"/>
              <a:gd name="T40" fmla="*/ 61340 w 170179"/>
              <a:gd name="T41" fmla="*/ 965 h 174625"/>
              <a:gd name="T42" fmla="*/ 143808 w 170179"/>
              <a:gd name="T43" fmla="*/ 27647 h 174625"/>
              <a:gd name="T44" fmla="*/ 92297 w 170179"/>
              <a:gd name="T45" fmla="*/ 27647 h 174625"/>
              <a:gd name="T46" fmla="*/ 101603 w 170179"/>
              <a:gd name="T47" fmla="*/ 28970 h 174625"/>
              <a:gd name="T48" fmla="*/ 109153 w 170179"/>
              <a:gd name="T49" fmla="*/ 33343 h 174625"/>
              <a:gd name="T50" fmla="*/ 114185 w 170179"/>
              <a:gd name="T51" fmla="*/ 41374 h 174625"/>
              <a:gd name="T52" fmla="*/ 115937 w 170179"/>
              <a:gd name="T53" fmla="*/ 53670 h 174625"/>
              <a:gd name="T54" fmla="*/ 113044 w 170179"/>
              <a:gd name="T55" fmla="*/ 78683 h 174625"/>
              <a:gd name="T56" fmla="*/ 106572 w 170179"/>
              <a:gd name="T57" fmla="*/ 113093 h 174625"/>
              <a:gd name="T58" fmla="*/ 99365 w 170179"/>
              <a:gd name="T59" fmla="*/ 147331 h 174625"/>
              <a:gd name="T60" fmla="*/ 94259 w 170179"/>
              <a:gd name="T61" fmla="*/ 171830 h 174625"/>
              <a:gd name="T62" fmla="*/ 95392 w 170179"/>
              <a:gd name="T63" fmla="*/ 174104 h 174625"/>
              <a:gd name="T64" fmla="*/ 124086 w 170179"/>
              <a:gd name="T65" fmla="*/ 173126 h 174625"/>
              <a:gd name="T66" fmla="*/ 126347 w 170179"/>
              <a:gd name="T67" fmla="*/ 171183 h 174625"/>
              <a:gd name="T68" fmla="*/ 130729 w 170179"/>
              <a:gd name="T69" fmla="*/ 144655 h 174625"/>
              <a:gd name="T70" fmla="*/ 137658 w 170179"/>
              <a:gd name="T71" fmla="*/ 106941 h 174625"/>
              <a:gd name="T72" fmla="*/ 144074 w 170179"/>
              <a:gd name="T73" fmla="*/ 69125 h 174625"/>
              <a:gd name="T74" fmla="*/ 146894 w 170179"/>
              <a:gd name="T75" fmla="*/ 42290 h 174625"/>
              <a:gd name="T76" fmla="*/ 143808 w 170179"/>
              <a:gd name="T77" fmla="*/ 27647 h 174625"/>
              <a:gd name="T78" fmla="*/ 107219 w 170179"/>
              <a:gd name="T79" fmla="*/ 0 h 174625"/>
              <a:gd name="T80" fmla="*/ 91344 w 170179"/>
              <a:gd name="T81" fmla="*/ 1908 h 174625"/>
              <a:gd name="T82" fmla="*/ 78370 w 170179"/>
              <a:gd name="T83" fmla="*/ 6743 h 174625"/>
              <a:gd name="T84" fmla="*/ 67722 w 170179"/>
              <a:gd name="T85" fmla="*/ 13169 h 174625"/>
              <a:gd name="T86" fmla="*/ 58814 w 170179"/>
              <a:gd name="T87" fmla="*/ 19850 h 174625"/>
              <a:gd name="T88" fmla="*/ 142164 w 170179"/>
              <a:gd name="T89" fmla="*/ 19850 h 174625"/>
              <a:gd name="T90" fmla="*/ 142000 w 170179"/>
              <a:gd name="T91" fmla="*/ 19073 h 174625"/>
              <a:gd name="T92" fmla="*/ 130537 w 170179"/>
              <a:gd name="T93" fmla="*/ 6381 h 174625"/>
              <a:gd name="T94" fmla="*/ 117333 w 170179"/>
              <a:gd name="T95" fmla="*/ 1071 h 174625"/>
              <a:gd name="T96" fmla="*/ 107219 w 170179"/>
              <a:gd name="T97" fmla="*/ 0 h 1746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0179" h="174625">
                <a:moveTo>
                  <a:pt x="70942" y="965"/>
                </a:moveTo>
                <a:lnTo>
                  <a:pt x="61112" y="2981"/>
                </a:lnTo>
                <a:lnTo>
                  <a:pt x="53571" y="4383"/>
                </a:lnTo>
                <a:lnTo>
                  <a:pt x="46092" y="5538"/>
                </a:lnTo>
                <a:lnTo>
                  <a:pt x="36448" y="6819"/>
                </a:lnTo>
                <a:lnTo>
                  <a:pt x="34162" y="9105"/>
                </a:lnTo>
                <a:lnTo>
                  <a:pt x="23765" y="67297"/>
                </a:lnTo>
                <a:lnTo>
                  <a:pt x="13480" y="115143"/>
                </a:lnTo>
                <a:lnTo>
                  <a:pt x="0" y="171830"/>
                </a:lnTo>
                <a:lnTo>
                  <a:pt x="1625" y="174104"/>
                </a:lnTo>
                <a:lnTo>
                  <a:pt x="34810" y="173126"/>
                </a:lnTo>
                <a:lnTo>
                  <a:pt x="37096" y="171183"/>
                </a:lnTo>
                <a:lnTo>
                  <a:pt x="43914" y="136209"/>
                </a:lnTo>
                <a:lnTo>
                  <a:pt x="49664" y="108164"/>
                </a:lnTo>
                <a:lnTo>
                  <a:pt x="63461" y="44907"/>
                </a:lnTo>
                <a:lnTo>
                  <a:pt x="106743" y="27647"/>
                </a:lnTo>
                <a:lnTo>
                  <a:pt x="166317" y="27647"/>
                </a:lnTo>
                <a:lnTo>
                  <a:pt x="164416" y="19850"/>
                </a:lnTo>
                <a:lnTo>
                  <a:pt x="68021" y="19850"/>
                </a:lnTo>
                <a:lnTo>
                  <a:pt x="72567" y="3225"/>
                </a:lnTo>
                <a:lnTo>
                  <a:pt x="70942" y="965"/>
                </a:lnTo>
                <a:close/>
              </a:path>
              <a:path w="170179" h="174625">
                <a:moveTo>
                  <a:pt x="166317" y="27647"/>
                </a:moveTo>
                <a:lnTo>
                  <a:pt x="106743" y="27647"/>
                </a:lnTo>
                <a:lnTo>
                  <a:pt x="117507" y="28970"/>
                </a:lnTo>
                <a:lnTo>
                  <a:pt x="126239" y="33343"/>
                </a:lnTo>
                <a:lnTo>
                  <a:pt x="132059" y="41374"/>
                </a:lnTo>
                <a:lnTo>
                  <a:pt x="134086" y="53670"/>
                </a:lnTo>
                <a:lnTo>
                  <a:pt x="130740" y="78683"/>
                </a:lnTo>
                <a:lnTo>
                  <a:pt x="123256" y="113093"/>
                </a:lnTo>
                <a:lnTo>
                  <a:pt x="114919" y="147331"/>
                </a:lnTo>
                <a:lnTo>
                  <a:pt x="109016" y="171830"/>
                </a:lnTo>
                <a:lnTo>
                  <a:pt x="110324" y="174104"/>
                </a:lnTo>
                <a:lnTo>
                  <a:pt x="143509" y="173126"/>
                </a:lnTo>
                <a:lnTo>
                  <a:pt x="146126" y="171183"/>
                </a:lnTo>
                <a:lnTo>
                  <a:pt x="151189" y="144655"/>
                </a:lnTo>
                <a:lnTo>
                  <a:pt x="159207" y="106941"/>
                </a:lnTo>
                <a:lnTo>
                  <a:pt x="166625" y="69125"/>
                </a:lnTo>
                <a:lnTo>
                  <a:pt x="169887" y="42290"/>
                </a:lnTo>
                <a:lnTo>
                  <a:pt x="166317" y="27647"/>
                </a:lnTo>
                <a:close/>
              </a:path>
              <a:path w="170179" h="174625">
                <a:moveTo>
                  <a:pt x="124002" y="0"/>
                </a:moveTo>
                <a:lnTo>
                  <a:pt x="105643" y="1908"/>
                </a:lnTo>
                <a:lnTo>
                  <a:pt x="90639" y="6743"/>
                </a:lnTo>
                <a:lnTo>
                  <a:pt x="78322" y="13169"/>
                </a:lnTo>
                <a:lnTo>
                  <a:pt x="68021" y="19850"/>
                </a:lnTo>
                <a:lnTo>
                  <a:pt x="164416" y="19850"/>
                </a:lnTo>
                <a:lnTo>
                  <a:pt x="164227" y="19073"/>
                </a:lnTo>
                <a:lnTo>
                  <a:pt x="150969" y="6381"/>
                </a:lnTo>
                <a:lnTo>
                  <a:pt x="135699" y="1071"/>
                </a:lnTo>
                <a:lnTo>
                  <a:pt x="1240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5" name="bk object 25"/>
          <p:cNvSpPr/>
          <p:nvPr/>
        </p:nvSpPr>
        <p:spPr bwMode="auto">
          <a:xfrm>
            <a:off x="11531600" y="488950"/>
            <a:ext cx="166688" cy="258763"/>
          </a:xfrm>
          <a:custGeom>
            <a:avLst/>
            <a:gdLst>
              <a:gd name="T0" fmla="*/ 107274 w 166370"/>
              <a:gd name="T1" fmla="*/ 0 h 259715"/>
              <a:gd name="T2" fmla="*/ 66122 w 166370"/>
              <a:gd name="T3" fmla="*/ 4397 h 259715"/>
              <a:gd name="T4" fmla="*/ 63470 w 166370"/>
              <a:gd name="T5" fmla="*/ 5864 h 259715"/>
              <a:gd name="T6" fmla="*/ 58445 w 166370"/>
              <a:gd name="T7" fmla="*/ 25050 h 259715"/>
              <a:gd name="T8" fmla="*/ 51699 w 166370"/>
              <a:gd name="T9" fmla="*/ 47066 h 259715"/>
              <a:gd name="T10" fmla="*/ 37600 w 166370"/>
              <a:gd name="T11" fmla="*/ 88967 h 259715"/>
              <a:gd name="T12" fmla="*/ 27197 w 166370"/>
              <a:gd name="T13" fmla="*/ 118813 h 259715"/>
              <a:gd name="T14" fmla="*/ 11922 w 166370"/>
              <a:gd name="T15" fmla="*/ 161205 h 259715"/>
              <a:gd name="T16" fmla="*/ 0 w 166370"/>
              <a:gd name="T17" fmla="*/ 193321 h 259715"/>
              <a:gd name="T18" fmla="*/ 1542 w 166370"/>
              <a:gd name="T19" fmla="*/ 194808 h 259715"/>
              <a:gd name="T20" fmla="*/ 39665 w 166370"/>
              <a:gd name="T21" fmla="*/ 194295 h 259715"/>
              <a:gd name="T22" fmla="*/ 42319 w 166370"/>
              <a:gd name="T23" fmla="*/ 192833 h 259715"/>
              <a:gd name="T24" fmla="*/ 48301 w 166370"/>
              <a:gd name="T25" fmla="*/ 172553 h 259715"/>
              <a:gd name="T26" fmla="*/ 53080 w 166370"/>
              <a:gd name="T27" fmla="*/ 157062 h 259715"/>
              <a:gd name="T28" fmla="*/ 58146 w 166370"/>
              <a:gd name="T29" fmla="*/ 141802 h 259715"/>
              <a:gd name="T30" fmla="*/ 64971 w 166370"/>
              <a:gd name="T31" fmla="*/ 122206 h 259715"/>
              <a:gd name="T32" fmla="*/ 107937 w 166370"/>
              <a:gd name="T33" fmla="*/ 122206 h 259715"/>
              <a:gd name="T34" fmla="*/ 106157 w 166370"/>
              <a:gd name="T35" fmla="*/ 120013 h 259715"/>
              <a:gd name="T36" fmla="*/ 108214 w 166370"/>
              <a:gd name="T37" fmla="*/ 118779 h 259715"/>
              <a:gd name="T38" fmla="*/ 66122 w 166370"/>
              <a:gd name="T39" fmla="*/ 118779 h 259715"/>
              <a:gd name="T40" fmla="*/ 71836 w 166370"/>
              <a:gd name="T41" fmla="*/ 102867 h 259715"/>
              <a:gd name="T42" fmla="*/ 84981 w 166370"/>
              <a:gd name="T43" fmla="*/ 66579 h 259715"/>
              <a:gd name="T44" fmla="*/ 99552 w 166370"/>
              <a:gd name="T45" fmla="*/ 27132 h 259715"/>
              <a:gd name="T46" fmla="*/ 109545 w 166370"/>
              <a:gd name="T47" fmla="*/ 1719 h 259715"/>
              <a:gd name="T48" fmla="*/ 107274 w 166370"/>
              <a:gd name="T49" fmla="*/ 0 h 259715"/>
              <a:gd name="T50" fmla="*/ 107937 w 166370"/>
              <a:gd name="T51" fmla="*/ 122206 h 259715"/>
              <a:gd name="T52" fmla="*/ 64971 w 166370"/>
              <a:gd name="T53" fmla="*/ 122206 h 259715"/>
              <a:gd name="T54" fmla="*/ 71800 w 166370"/>
              <a:gd name="T55" fmla="*/ 130897 h 259715"/>
              <a:gd name="T56" fmla="*/ 87553 w 166370"/>
              <a:gd name="T57" fmla="*/ 151323 h 259715"/>
              <a:gd name="T58" fmla="*/ 105143 w 166370"/>
              <a:gd name="T59" fmla="*/ 174964 h 259715"/>
              <a:gd name="T60" fmla="*/ 117473 w 166370"/>
              <a:gd name="T61" fmla="*/ 193321 h 259715"/>
              <a:gd name="T62" fmla="*/ 120512 w 166370"/>
              <a:gd name="T63" fmla="*/ 194808 h 259715"/>
              <a:gd name="T64" fmla="*/ 162434 w 166370"/>
              <a:gd name="T65" fmla="*/ 194055 h 259715"/>
              <a:gd name="T66" fmla="*/ 164714 w 166370"/>
              <a:gd name="T67" fmla="*/ 192106 h 259715"/>
              <a:gd name="T68" fmla="*/ 107937 w 166370"/>
              <a:gd name="T69" fmla="*/ 122206 h 259715"/>
              <a:gd name="T70" fmla="*/ 191909 w 166370"/>
              <a:gd name="T71" fmla="*/ 67209 h 259715"/>
              <a:gd name="T72" fmla="*/ 148471 w 166370"/>
              <a:gd name="T73" fmla="*/ 67209 h 259715"/>
              <a:gd name="T74" fmla="*/ 144300 w 166370"/>
              <a:gd name="T75" fmla="*/ 68685 h 259715"/>
              <a:gd name="T76" fmla="*/ 133343 w 166370"/>
              <a:gd name="T77" fmla="*/ 76105 h 259715"/>
              <a:gd name="T78" fmla="*/ 113098 w 166370"/>
              <a:gd name="T79" fmla="*/ 89531 h 259715"/>
              <a:gd name="T80" fmla="*/ 88911 w 166370"/>
              <a:gd name="T81" fmla="*/ 105058 h 259715"/>
              <a:gd name="T82" fmla="*/ 66122 w 166370"/>
              <a:gd name="T83" fmla="*/ 118779 h 259715"/>
              <a:gd name="T84" fmla="*/ 108214 w 166370"/>
              <a:gd name="T85" fmla="*/ 118779 h 259715"/>
              <a:gd name="T86" fmla="*/ 155256 w 166370"/>
              <a:gd name="T87" fmla="*/ 90676 h 259715"/>
              <a:gd name="T88" fmla="*/ 172818 w 166370"/>
              <a:gd name="T89" fmla="*/ 80541 h 259715"/>
              <a:gd name="T90" fmla="*/ 183617 w 166370"/>
              <a:gd name="T91" fmla="*/ 74462 h 259715"/>
              <a:gd name="T92" fmla="*/ 193031 w 166370"/>
              <a:gd name="T93" fmla="*/ 69408 h 259715"/>
              <a:gd name="T94" fmla="*/ 191909 w 166370"/>
              <a:gd name="T95" fmla="*/ 67209 h 2597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6370" h="259715">
                <a:moveTo>
                  <a:pt x="92430" y="0"/>
                </a:moveTo>
                <a:lnTo>
                  <a:pt x="56972" y="5854"/>
                </a:lnTo>
                <a:lnTo>
                  <a:pt x="54686" y="7810"/>
                </a:lnTo>
                <a:lnTo>
                  <a:pt x="50358" y="33360"/>
                </a:lnTo>
                <a:lnTo>
                  <a:pt x="44546" y="62677"/>
                </a:lnTo>
                <a:lnTo>
                  <a:pt x="32397" y="118478"/>
                </a:lnTo>
                <a:lnTo>
                  <a:pt x="23433" y="158218"/>
                </a:lnTo>
                <a:lnTo>
                  <a:pt x="10271" y="214672"/>
                </a:lnTo>
                <a:lnTo>
                  <a:pt x="0" y="257441"/>
                </a:lnTo>
                <a:lnTo>
                  <a:pt x="1308" y="259422"/>
                </a:lnTo>
                <a:lnTo>
                  <a:pt x="34175" y="258737"/>
                </a:lnTo>
                <a:lnTo>
                  <a:pt x="36461" y="256794"/>
                </a:lnTo>
                <a:lnTo>
                  <a:pt x="41615" y="229785"/>
                </a:lnTo>
                <a:lnTo>
                  <a:pt x="45735" y="209156"/>
                </a:lnTo>
                <a:lnTo>
                  <a:pt x="50099" y="188831"/>
                </a:lnTo>
                <a:lnTo>
                  <a:pt x="55981" y="162737"/>
                </a:lnTo>
                <a:lnTo>
                  <a:pt x="93000" y="162737"/>
                </a:lnTo>
                <a:lnTo>
                  <a:pt x="91465" y="159816"/>
                </a:lnTo>
                <a:lnTo>
                  <a:pt x="93239" y="158178"/>
                </a:lnTo>
                <a:lnTo>
                  <a:pt x="56972" y="158178"/>
                </a:lnTo>
                <a:lnTo>
                  <a:pt x="61896" y="136983"/>
                </a:lnTo>
                <a:lnTo>
                  <a:pt x="73221" y="88666"/>
                </a:lnTo>
                <a:lnTo>
                  <a:pt x="85775" y="36132"/>
                </a:lnTo>
                <a:lnTo>
                  <a:pt x="94386" y="2286"/>
                </a:lnTo>
                <a:lnTo>
                  <a:pt x="92430" y="0"/>
                </a:lnTo>
                <a:close/>
              </a:path>
              <a:path w="166370" h="259715">
                <a:moveTo>
                  <a:pt x="93000" y="162737"/>
                </a:moveTo>
                <a:lnTo>
                  <a:pt x="55981" y="162737"/>
                </a:lnTo>
                <a:lnTo>
                  <a:pt x="61864" y="174318"/>
                </a:lnTo>
                <a:lnTo>
                  <a:pt x="75437" y="201512"/>
                </a:lnTo>
                <a:lnTo>
                  <a:pt x="90593" y="232994"/>
                </a:lnTo>
                <a:lnTo>
                  <a:pt x="101218" y="257441"/>
                </a:lnTo>
                <a:lnTo>
                  <a:pt x="103835" y="259422"/>
                </a:lnTo>
                <a:lnTo>
                  <a:pt x="139953" y="258419"/>
                </a:lnTo>
                <a:lnTo>
                  <a:pt x="141922" y="255828"/>
                </a:lnTo>
                <a:lnTo>
                  <a:pt x="93000" y="162737"/>
                </a:lnTo>
                <a:close/>
              </a:path>
              <a:path w="166370" h="259715">
                <a:moveTo>
                  <a:pt x="165353" y="89496"/>
                </a:moveTo>
                <a:lnTo>
                  <a:pt x="127927" y="89496"/>
                </a:lnTo>
                <a:lnTo>
                  <a:pt x="124332" y="91465"/>
                </a:lnTo>
                <a:lnTo>
                  <a:pt x="114891" y="101344"/>
                </a:lnTo>
                <a:lnTo>
                  <a:pt x="97448" y="119226"/>
                </a:lnTo>
                <a:lnTo>
                  <a:pt x="76607" y="139905"/>
                </a:lnTo>
                <a:lnTo>
                  <a:pt x="56972" y="158178"/>
                </a:lnTo>
                <a:lnTo>
                  <a:pt x="93239" y="158178"/>
                </a:lnTo>
                <a:lnTo>
                  <a:pt x="133769" y="120751"/>
                </a:lnTo>
                <a:lnTo>
                  <a:pt x="148901" y="107253"/>
                </a:lnTo>
                <a:lnTo>
                  <a:pt x="158207" y="99157"/>
                </a:lnTo>
                <a:lnTo>
                  <a:pt x="166319" y="92430"/>
                </a:lnTo>
                <a:lnTo>
                  <a:pt x="165353" y="89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6" name="bk object 26"/>
          <p:cNvSpPr/>
          <p:nvPr/>
        </p:nvSpPr>
        <p:spPr bwMode="auto">
          <a:xfrm>
            <a:off x="10079038" y="487363"/>
            <a:ext cx="322262" cy="322262"/>
          </a:xfrm>
          <a:custGeom>
            <a:avLst/>
            <a:gdLst>
              <a:gd name="T0" fmla="*/ 173378 w 321945"/>
              <a:gd name="T1" fmla="*/ 0 h 321945"/>
              <a:gd name="T2" fmla="*/ 118577 w 321945"/>
              <a:gd name="T3" fmla="*/ 8892 h 321945"/>
              <a:gd name="T4" fmla="*/ 70985 w 321945"/>
              <a:gd name="T5" fmla="*/ 33559 h 321945"/>
              <a:gd name="T6" fmla="*/ 33457 w 321945"/>
              <a:gd name="T7" fmla="*/ 71123 h 321945"/>
              <a:gd name="T8" fmla="*/ 8832 w 321945"/>
              <a:gd name="T9" fmla="*/ 118746 h 321945"/>
              <a:gd name="T10" fmla="*/ 0 w 321945"/>
              <a:gd name="T11" fmla="*/ 173568 h 321945"/>
              <a:gd name="T12" fmla="*/ 8842 w 321945"/>
              <a:gd name="T13" fmla="*/ 228442 h 321945"/>
              <a:gd name="T14" fmla="*/ 33494 w 321945"/>
              <a:gd name="T15" fmla="*/ 276096 h 321945"/>
              <a:gd name="T16" fmla="*/ 71065 w 321945"/>
              <a:gd name="T17" fmla="*/ 313666 h 321945"/>
              <a:gd name="T18" fmla="*/ 118715 w 321945"/>
              <a:gd name="T19" fmla="*/ 338303 h 321945"/>
              <a:gd name="T20" fmla="*/ 173582 w 321945"/>
              <a:gd name="T21" fmla="*/ 347149 h 321945"/>
              <a:gd name="T22" fmla="*/ 219730 w 321945"/>
              <a:gd name="T23" fmla="*/ 340949 h 321945"/>
              <a:gd name="T24" fmla="*/ 261192 w 321945"/>
              <a:gd name="T25" fmla="*/ 323443 h 321945"/>
              <a:gd name="T26" fmla="*/ 296324 w 321945"/>
              <a:gd name="T27" fmla="*/ 296269 h 321945"/>
              <a:gd name="T28" fmla="*/ 305448 w 321945"/>
              <a:gd name="T29" fmla="*/ 284441 h 321945"/>
              <a:gd name="T30" fmla="*/ 173582 w 321945"/>
              <a:gd name="T31" fmla="*/ 284441 h 321945"/>
              <a:gd name="T32" fmla="*/ 130437 w 321945"/>
              <a:gd name="T33" fmla="*/ 275725 h 321945"/>
              <a:gd name="T34" fmla="*/ 95204 w 321945"/>
              <a:gd name="T35" fmla="*/ 251965 h 321945"/>
              <a:gd name="T36" fmla="*/ 71449 w 321945"/>
              <a:gd name="T37" fmla="*/ 216726 h 321945"/>
              <a:gd name="T38" fmla="*/ 62738 w 321945"/>
              <a:gd name="T39" fmla="*/ 173568 h 321945"/>
              <a:gd name="T40" fmla="*/ 71427 w 321945"/>
              <a:gd name="T41" fmla="*/ 130467 h 321945"/>
              <a:gd name="T42" fmla="*/ 95131 w 321945"/>
              <a:gd name="T43" fmla="*/ 95258 h 321945"/>
              <a:gd name="T44" fmla="*/ 130299 w 321945"/>
              <a:gd name="T45" fmla="*/ 71489 h 321945"/>
              <a:gd name="T46" fmla="*/ 173378 w 321945"/>
              <a:gd name="T47" fmla="*/ 62723 h 321945"/>
              <a:gd name="T48" fmla="*/ 173378 w 321945"/>
              <a:gd name="T49" fmla="*/ 0 h 321945"/>
              <a:gd name="T50" fmla="*/ 284455 w 321945"/>
              <a:gd name="T51" fmla="*/ 173157 h 321945"/>
              <a:gd name="T52" fmla="*/ 275688 w 321945"/>
              <a:gd name="T53" fmla="*/ 216747 h 321945"/>
              <a:gd name="T54" fmla="*/ 251842 w 321945"/>
              <a:gd name="T55" fmla="*/ 252090 h 321945"/>
              <a:gd name="T56" fmla="*/ 216580 w 321945"/>
              <a:gd name="T57" fmla="*/ 275784 h 321945"/>
              <a:gd name="T58" fmla="*/ 173582 w 321945"/>
              <a:gd name="T59" fmla="*/ 284441 h 321945"/>
              <a:gd name="T60" fmla="*/ 305448 w 321945"/>
              <a:gd name="T61" fmla="*/ 284441 h 321945"/>
              <a:gd name="T62" fmla="*/ 323468 w 321945"/>
              <a:gd name="T63" fmla="*/ 261078 h 321945"/>
              <a:gd name="T64" fmla="*/ 340963 w 321945"/>
              <a:gd name="T65" fmla="*/ 219507 h 321945"/>
              <a:gd name="T66" fmla="*/ 347166 w 321945"/>
              <a:gd name="T67" fmla="*/ 173198 h 321945"/>
              <a:gd name="T68" fmla="*/ 284455 w 321945"/>
              <a:gd name="T69" fmla="*/ 173157 h 3219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21945" h="321945">
                <a:moveTo>
                  <a:pt x="160566" y="0"/>
                </a:moveTo>
                <a:lnTo>
                  <a:pt x="109817" y="8240"/>
                </a:lnTo>
                <a:lnTo>
                  <a:pt x="65740" y="31077"/>
                </a:lnTo>
                <a:lnTo>
                  <a:pt x="30981" y="65868"/>
                </a:lnTo>
                <a:lnTo>
                  <a:pt x="8186" y="109971"/>
                </a:lnTo>
                <a:lnTo>
                  <a:pt x="0" y="160743"/>
                </a:lnTo>
                <a:lnTo>
                  <a:pt x="8195" y="211561"/>
                </a:lnTo>
                <a:lnTo>
                  <a:pt x="31016" y="255691"/>
                </a:lnTo>
                <a:lnTo>
                  <a:pt x="65814" y="290488"/>
                </a:lnTo>
                <a:lnTo>
                  <a:pt x="109944" y="313306"/>
                </a:lnTo>
                <a:lnTo>
                  <a:pt x="160756" y="321500"/>
                </a:lnTo>
                <a:lnTo>
                  <a:pt x="203492" y="315757"/>
                </a:lnTo>
                <a:lnTo>
                  <a:pt x="241894" y="299543"/>
                </a:lnTo>
                <a:lnTo>
                  <a:pt x="274429" y="274378"/>
                </a:lnTo>
                <a:lnTo>
                  <a:pt x="282878" y="263423"/>
                </a:lnTo>
                <a:lnTo>
                  <a:pt x="160756" y="263423"/>
                </a:lnTo>
                <a:lnTo>
                  <a:pt x="120799" y="255353"/>
                </a:lnTo>
                <a:lnTo>
                  <a:pt x="88169" y="233348"/>
                </a:lnTo>
                <a:lnTo>
                  <a:pt x="66169" y="200710"/>
                </a:lnTo>
                <a:lnTo>
                  <a:pt x="58102" y="160743"/>
                </a:lnTo>
                <a:lnTo>
                  <a:pt x="66150" y="120827"/>
                </a:lnTo>
                <a:lnTo>
                  <a:pt x="88103" y="88218"/>
                </a:lnTo>
                <a:lnTo>
                  <a:pt x="120671" y="66208"/>
                </a:lnTo>
                <a:lnTo>
                  <a:pt x="160566" y="58089"/>
                </a:lnTo>
                <a:lnTo>
                  <a:pt x="160566" y="0"/>
                </a:lnTo>
                <a:close/>
              </a:path>
              <a:path w="321945" h="321945">
                <a:moveTo>
                  <a:pt x="263436" y="160362"/>
                </a:moveTo>
                <a:lnTo>
                  <a:pt x="255318" y="200731"/>
                </a:lnTo>
                <a:lnTo>
                  <a:pt x="233232" y="233462"/>
                </a:lnTo>
                <a:lnTo>
                  <a:pt x="200578" y="255408"/>
                </a:lnTo>
                <a:lnTo>
                  <a:pt x="160756" y="263423"/>
                </a:lnTo>
                <a:lnTo>
                  <a:pt x="282878" y="263423"/>
                </a:lnTo>
                <a:lnTo>
                  <a:pt x="299565" y="241785"/>
                </a:lnTo>
                <a:lnTo>
                  <a:pt x="315770" y="203286"/>
                </a:lnTo>
                <a:lnTo>
                  <a:pt x="321513" y="160400"/>
                </a:lnTo>
                <a:lnTo>
                  <a:pt x="263436" y="160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7" name="bk object 27"/>
          <p:cNvSpPr/>
          <p:nvPr/>
        </p:nvSpPr>
        <p:spPr bwMode="auto">
          <a:xfrm>
            <a:off x="10160000" y="577850"/>
            <a:ext cx="142875" cy="142875"/>
          </a:xfrm>
          <a:custGeom>
            <a:avLst/>
            <a:gdLst>
              <a:gd name="T0" fmla="*/ 71297 w 142875"/>
              <a:gd name="T1" fmla="*/ 0 h 142875"/>
              <a:gd name="T2" fmla="*/ 43553 w 142875"/>
              <a:gd name="T3" fmla="*/ 5605 h 142875"/>
              <a:gd name="T4" fmla="*/ 20889 w 142875"/>
              <a:gd name="T5" fmla="*/ 20891 h 142875"/>
              <a:gd name="T6" fmla="*/ 5605 w 142875"/>
              <a:gd name="T7" fmla="*/ 43559 h 142875"/>
              <a:gd name="T8" fmla="*/ 0 w 142875"/>
              <a:gd name="T9" fmla="*/ 71310 h 142875"/>
              <a:gd name="T10" fmla="*/ 5605 w 142875"/>
              <a:gd name="T11" fmla="*/ 99065 h 142875"/>
              <a:gd name="T12" fmla="*/ 20891 w 142875"/>
              <a:gd name="T13" fmla="*/ 121727 h 142875"/>
              <a:gd name="T14" fmla="*/ 43559 w 142875"/>
              <a:gd name="T15" fmla="*/ 137006 h 142875"/>
              <a:gd name="T16" fmla="*/ 71310 w 142875"/>
              <a:gd name="T17" fmla="*/ 142608 h 142875"/>
              <a:gd name="T18" fmla="*/ 99065 w 142875"/>
              <a:gd name="T19" fmla="*/ 137006 h 142875"/>
              <a:gd name="T20" fmla="*/ 121727 w 142875"/>
              <a:gd name="T21" fmla="*/ 121727 h 142875"/>
              <a:gd name="T22" fmla="*/ 137006 w 142875"/>
              <a:gd name="T23" fmla="*/ 99065 h 142875"/>
              <a:gd name="T24" fmla="*/ 142608 w 142875"/>
              <a:gd name="T25" fmla="*/ 71310 h 142875"/>
              <a:gd name="T26" fmla="*/ 137006 w 142875"/>
              <a:gd name="T27" fmla="*/ 43559 h 142875"/>
              <a:gd name="T28" fmla="*/ 121726 w 142875"/>
              <a:gd name="T29" fmla="*/ 20891 h 142875"/>
              <a:gd name="T30" fmla="*/ 99059 w 142875"/>
              <a:gd name="T31" fmla="*/ 5605 h 142875"/>
              <a:gd name="T32" fmla="*/ 71297 w 142875"/>
              <a:gd name="T33" fmla="*/ 0 h 1428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875" h="142875">
                <a:moveTo>
                  <a:pt x="71297" y="0"/>
                </a:moveTo>
                <a:lnTo>
                  <a:pt x="43553" y="5605"/>
                </a:lnTo>
                <a:lnTo>
                  <a:pt x="20889" y="20891"/>
                </a:lnTo>
                <a:lnTo>
                  <a:pt x="5605" y="43559"/>
                </a:lnTo>
                <a:lnTo>
                  <a:pt x="0" y="71310"/>
                </a:lnTo>
                <a:lnTo>
                  <a:pt x="5605" y="99065"/>
                </a:lnTo>
                <a:lnTo>
                  <a:pt x="20891" y="121727"/>
                </a:lnTo>
                <a:lnTo>
                  <a:pt x="43559" y="137006"/>
                </a:lnTo>
                <a:lnTo>
                  <a:pt x="71310" y="142608"/>
                </a:lnTo>
                <a:lnTo>
                  <a:pt x="99065" y="137006"/>
                </a:lnTo>
                <a:lnTo>
                  <a:pt x="121727" y="121727"/>
                </a:lnTo>
                <a:lnTo>
                  <a:pt x="137006" y="99065"/>
                </a:lnTo>
                <a:lnTo>
                  <a:pt x="142608" y="71310"/>
                </a:lnTo>
                <a:lnTo>
                  <a:pt x="137006" y="43559"/>
                </a:lnTo>
                <a:lnTo>
                  <a:pt x="121726" y="20891"/>
                </a:lnTo>
                <a:lnTo>
                  <a:pt x="99059" y="5605"/>
                </a:lnTo>
                <a:lnTo>
                  <a:pt x="712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8" name="bk object 28"/>
          <p:cNvSpPr/>
          <p:nvPr/>
        </p:nvSpPr>
        <p:spPr bwMode="auto">
          <a:xfrm>
            <a:off x="10290175" y="517525"/>
            <a:ext cx="80963" cy="82550"/>
          </a:xfrm>
          <a:custGeom>
            <a:avLst/>
            <a:gdLst>
              <a:gd name="T0" fmla="*/ 16418 w 81915"/>
              <a:gd name="T1" fmla="*/ 0 h 81915"/>
              <a:gd name="T2" fmla="*/ 10029 w 81915"/>
              <a:gd name="T3" fmla="*/ 5866 h 81915"/>
              <a:gd name="T4" fmla="*/ 4813 w 81915"/>
              <a:gd name="T5" fmla="*/ 21872 h 81915"/>
              <a:gd name="T6" fmla="*/ 1290 w 81915"/>
              <a:gd name="T7" fmla="*/ 45604 h 81915"/>
              <a:gd name="T8" fmla="*/ 0 w 81915"/>
              <a:gd name="T9" fmla="*/ 74633 h 81915"/>
              <a:gd name="T10" fmla="*/ 1290 w 81915"/>
              <a:gd name="T11" fmla="*/ 103706 h 81915"/>
              <a:gd name="T12" fmla="*/ 4813 w 81915"/>
              <a:gd name="T13" fmla="*/ 127426 h 81915"/>
              <a:gd name="T14" fmla="*/ 10029 w 81915"/>
              <a:gd name="T15" fmla="*/ 143421 h 81915"/>
              <a:gd name="T16" fmla="*/ 16418 w 81915"/>
              <a:gd name="T17" fmla="*/ 149285 h 81915"/>
              <a:gd name="T18" fmla="*/ 22813 w 81915"/>
              <a:gd name="T19" fmla="*/ 143421 h 81915"/>
              <a:gd name="T20" fmla="*/ 28034 w 81915"/>
              <a:gd name="T21" fmla="*/ 127426 h 81915"/>
              <a:gd name="T22" fmla="*/ 31551 w 81915"/>
              <a:gd name="T23" fmla="*/ 103706 h 81915"/>
              <a:gd name="T24" fmla="*/ 32843 w 81915"/>
              <a:gd name="T25" fmla="*/ 74633 h 81915"/>
              <a:gd name="T26" fmla="*/ 31551 w 81915"/>
              <a:gd name="T27" fmla="*/ 45604 h 81915"/>
              <a:gd name="T28" fmla="*/ 28034 w 81915"/>
              <a:gd name="T29" fmla="*/ 21872 h 81915"/>
              <a:gd name="T30" fmla="*/ 22813 w 81915"/>
              <a:gd name="T31" fmla="*/ 5866 h 81915"/>
              <a:gd name="T32" fmla="*/ 16418 w 81915"/>
              <a:gd name="T33" fmla="*/ 0 h 819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1915" h="81915">
                <a:moveTo>
                  <a:pt x="40868" y="0"/>
                </a:moveTo>
                <a:lnTo>
                  <a:pt x="24967" y="3213"/>
                </a:lnTo>
                <a:lnTo>
                  <a:pt x="11976" y="11976"/>
                </a:lnTo>
                <a:lnTo>
                  <a:pt x="3213" y="24967"/>
                </a:lnTo>
                <a:lnTo>
                  <a:pt x="0" y="40868"/>
                </a:lnTo>
                <a:lnTo>
                  <a:pt x="3213" y="56780"/>
                </a:lnTo>
                <a:lnTo>
                  <a:pt x="11976" y="69770"/>
                </a:lnTo>
                <a:lnTo>
                  <a:pt x="24967" y="78526"/>
                </a:lnTo>
                <a:lnTo>
                  <a:pt x="40868" y="81737"/>
                </a:lnTo>
                <a:lnTo>
                  <a:pt x="56775" y="78526"/>
                </a:lnTo>
                <a:lnTo>
                  <a:pt x="69765" y="69770"/>
                </a:lnTo>
                <a:lnTo>
                  <a:pt x="78525" y="56780"/>
                </a:lnTo>
                <a:lnTo>
                  <a:pt x="81737" y="40868"/>
                </a:lnTo>
                <a:lnTo>
                  <a:pt x="78525" y="24967"/>
                </a:lnTo>
                <a:lnTo>
                  <a:pt x="69765" y="11976"/>
                </a:lnTo>
                <a:lnTo>
                  <a:pt x="56775" y="3213"/>
                </a:lnTo>
                <a:lnTo>
                  <a:pt x="408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en-US"/>
              <a:t>Hogyan lesz jövő-biztos az OTP Bank?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/>
              <a:t>Miért szükségesek az open source technológiák?</a:t>
            </a:r>
          </a:p>
        </p:txBody>
      </p:sp>
      <p:pic>
        <p:nvPicPr>
          <p:cNvPr id="4099" name="Picture 3" descr="Inline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04" y="4061733"/>
            <a:ext cx="3991353" cy="26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15950" y="127635"/>
            <a:ext cx="4761865" cy="10090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Hibatűrő, </a:t>
            </a:r>
            <a:br>
              <a:rPr lang="hu-HU" sz="3600" dirty="0">
                <a:solidFill>
                  <a:srgbClr val="B00000"/>
                </a:solidFill>
              </a:rPr>
            </a:br>
            <a:r>
              <a:rPr lang="hu-HU" sz="3600" dirty="0">
                <a:solidFill>
                  <a:srgbClr val="B00000"/>
                </a:solidFill>
              </a:rPr>
              <a:t>skálázható </a:t>
            </a:r>
            <a:r>
              <a:rPr lang="x-none" altLang="hu-HU" sz="3600" dirty="0">
                <a:solidFill>
                  <a:srgbClr val="B00000"/>
                </a:solidFill>
              </a:rPr>
              <a:t>adatbázis</a:t>
            </a:r>
            <a:r>
              <a:rPr lang="hu-HU" sz="3600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158" name="Shape 158"/>
          <p:cNvSpPr/>
          <p:nvPr/>
        </p:nvSpPr>
        <p:spPr>
          <a:xfrm>
            <a:off x="929064" y="998547"/>
            <a:ext cx="9544971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endParaRPr lang="hu-HU" sz="2400"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357"/>
          <p:cNvSpPr/>
          <p:nvPr/>
        </p:nvSpPr>
        <p:spPr>
          <a:xfrm>
            <a:off x="5337012" y="242067"/>
            <a:ext cx="2645568" cy="893232"/>
          </a:xfrm>
          <a:prstGeom prst="cloud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Clients</a:t>
            </a:r>
          </a:p>
        </p:txBody>
      </p:sp>
      <p:sp>
        <p:nvSpPr>
          <p:cNvPr id="138" name="Shape 358"/>
          <p:cNvSpPr/>
          <p:nvPr/>
        </p:nvSpPr>
        <p:spPr>
          <a:xfrm>
            <a:off x="5611900" y="1135433"/>
            <a:ext cx="2095800" cy="548000"/>
          </a:xfrm>
          <a:prstGeom prst="downArrow">
            <a:avLst>
              <a:gd name="adj1" fmla="val 50000"/>
              <a:gd name="adj2" fmla="val 41982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59846" r="48591" b="14326"/>
          <a:stretch>
            <a:fillRect/>
          </a:stretch>
        </p:blipFill>
        <p:spPr bwMode="auto">
          <a:xfrm>
            <a:off x="4581525" y="2790825"/>
            <a:ext cx="38290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047875" y="1797733"/>
            <a:ext cx="8515350" cy="65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APPLICATION LAYER</a:t>
            </a:r>
          </a:p>
        </p:txBody>
      </p:sp>
      <p:sp>
        <p:nvSpPr>
          <p:cNvPr id="145" name="Téglalap 144"/>
          <p:cNvSpPr/>
          <p:nvPr/>
        </p:nvSpPr>
        <p:spPr>
          <a:xfrm>
            <a:off x="2047875" y="5943600"/>
            <a:ext cx="8515350" cy="2451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OS/VM/OPENSTACK</a:t>
            </a:r>
          </a:p>
        </p:txBody>
      </p:sp>
      <p:sp>
        <p:nvSpPr>
          <p:cNvPr id="146" name="Téglalap 145"/>
          <p:cNvSpPr/>
          <p:nvPr/>
        </p:nvSpPr>
        <p:spPr>
          <a:xfrm>
            <a:off x="2047875" y="6191249"/>
            <a:ext cx="8515350" cy="404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CURRENT OR COMMODITY HARDWARE</a:t>
            </a:r>
          </a:p>
        </p:txBody>
      </p:sp>
      <p:sp>
        <p:nvSpPr>
          <p:cNvPr id="3" name="Téglalap 2"/>
          <p:cNvSpPr/>
          <p:nvPr/>
        </p:nvSpPr>
        <p:spPr>
          <a:xfrm>
            <a:off x="4580188" y="4733927"/>
            <a:ext cx="869787" cy="48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QTEBUUEBQUExUTFBkYGRIYGRcaGRcWGB8ZGRgYGBgYHCggGxolGxcVITEhJSkrLi4uFx8zODMsNygtLiwBCgoKDg0OGxAQGy0kICQsLCwsLCwsLCwsLCwsLCwsLCwsLCwsLCwsLCwsLSwsLCwsLCwsLC8sLCwsLCwsLCssLP/AABEIAMABAAMBIgACEQEDEQH/xAAcAAEAAgMBAQEAAAAAAAAAAAAABgcEBQgDAQL/xABKEAABAwICBgUICQEFBgcAAAABAAIDBBESIQUGBzFBURMyYXGRFCIjUnKBobEzQmJzgpKywdE1JFOi8PEVF1ST0uEWJTRDY8LT/8QAGQEBAQEBAQEAAAAAAAAAAAAAAAIBAwQF/8QAJBEBAQACAgICAwADAQAAAAAAAAECESExAxJBUQQTIgVxoTL/2gAMAwEAAhEDEQA/ALxREQEREBERB41tU2KN8khsxjS5x5AZlUpprapVyvPk4bBHwFg59ubicr9g+KsLatUYNFzWNsZY38zhdUCrxjlnlZw382u1e7fVS+7CPkFjnWmt/wCKqP8AmO/lahFWnPdSrRG0KugeHGUzN4xyZgj2rXHer10LpNlTTxzx9WRoNjvHMHtBuFzAry2NVGLRuH+7me3xs7/7Kco6eO3ek7REUOoiL5iCD6iIgIiICIiAiIgIiICIiAiIgIiICIiAiIgIiIIFtnkto4D1p2DwDj+yo9Xhtojvo5p9Wdh8Q4fuqPXTHpx8nb1pKcySNY3IuIF+XarL0bqRRlgJ6SQ8buIz7m2UB1aH9qj7z8irHpahzHXb4c+xfC/yv5+fg82OEvFm7r/b7H+M/Cw83hyzs53r/j81WoVI5hDGujdbJ4cTY8LgmxC2Gx6ilgpqg1DDEwyBzXOyBsC15z3N81uZ3rdaQ0jDRQCeryJ6kOWJzuQHE/AKoNbNcqiudaQ9HEDcQNPmj2j9c9p8Avo/iY+X13ne/t4fysvFMv4nX0szWLanTQ3bTNNS/mDhjH4rG/uHvUB0rtKrpr4ZGwt5RjP8zrlQ9F7JI8lztZVXpKaU+lllk9p7nfAlYeAcgv0ipDKpNJTRH0U0sfsvc34AqT6K2l10PWe2dvKQZ/mbYqHIs02Wxd+rm1Kmns2oBpn8ycUZ7n2FveAp4x4cAWkEEXBGYI5grlRSPVLXOooXWYekiJzgccu3CfqHu8FNx+nSeT7dFItVq5rBDWwiWB1+DmHrMPJw/wA3W1UOoiIgIiICIiAiIgIiICIiAiIgIiINfp7RLKqnkgk6sjbXG9p3hw7QbFUdpbZ1XQuIbF07eD4yMx7JNx3LoFFsuk5YyuZm6OqqaRr3U8zSw386N9u69rK0tBVbKei/2hWMLLj0URNy4nq2y3nhyGasdc/7SdZvLKuzD6GAlrOTj9Z/vtYdg7Vx8n43i8vkx8mWPOPVdMPP5PDhcMcuL8NJrDpyWsnM05zOQaOqxvBrez5rWoi9TyCIv3Twue4Mja57juY0Fzj3AZrWPwi2VVq/VRtxSU07W+sY3WHfYZLWB192aNfV8N+GZ4DmeC+oJMJDvVId4Z/sjF80ezShFO2OSLG/CMUuJwcXcSCDkL8FW2u2oMtDeRhM1P69vOZ2SAZW+0Mu5X411wCOK+SMDgQ4AgixBzBB3gjkuUyrvcJXM+runZaOcTQHPc5h6r2+q7+eC6I1e01HV07JoTk7e3i1w3tPaFTW0vU0UUglgH9nlNgP7p/q+yc7dxHJY+zTWbyOqwvNoZyGv5Ndua/3Xsew9iqzc2jG+t1V/oiKHYREQEREBERAREQEREBERAREQEREEU2l6bNLo95abPl9EzmC4G59zQ5c+AKydt1fiqYYQcooy4j7UhH7MHiVW66Y9OGd3RERUhl6H0Y+pnZBEPPkdYE7gOLj2AXK6K1Z1chooRHC3O3nyEDE93Nx/bgq92H6Ku6epcN1omHt60h+LB4q2lzyrt45xsUY1o1GpawEuaIpeEzAAb/aG5w71J0Urs2580/s+raYkiMzs/vIgT4s6w+K1egtWp6uZsTI5AHEB7y1waxv1iSRyvlxXS6KvZH64+NFhYcF9RFLowdN6LZU08kEvVkaRfkeDh2g2K5mr6J0Mr4pR58bix3K4yuOw7/eup1SO2fRgjrWSgZVEZv7cdgfg5irGufknG1jbN9N+VUEbnG74vRv53baxPe0tKlCpzYhX4aieEnKSNrwPtMJB8Q7/CFcay9qxu4IiLFCIiAiIgIiICIiAiIgIiICIiDnvadOXaVnv9Utb7g0H91FlItogtpSq+8H6WrQ0tO6R7WRtL3vNmtG8k8Aus6ee9vNFk6RoJIJDFOx0b272nt3HtHaFiPOR7lqXQmy+j6PRcHOQGQ/jJPyspWtdq5Dgo6do+rDGP8ACFsVxr0zoRERoiIgIiICrTbbE19JBI0g9HUFuX2muBHi0KWa5azx0NOZH2MjgRHHfN7v+kZXKr/W6JzNX6bpXYpJpmyudzdJjkPzKqIyvGkc2XT4dKQfaxt8Wk/suglzrs5bfSlLbg8n/C5dFJl2zx9CIil0EREBERAREQEREBERAREQEREFCbWqTBpN54SMY/4YT+lbHYnRNfWSyOteGIYR2yEi/uDSPxLcbcNFksgqW/UJid3O85h9xDh+IKHbMtMCm0jHiNmTeid+IjCT+IDxXTuOPWaw9sOgBNSCoaPSU2ZPOI9YHuNnD381R0/Vd7J+S6tqIGvY5jxdr2lpHMHIhcya1aGdRzywPucF8LvWYeq73j4grMaeSfLpmiZhiYOTGjwAXsvOnPmN9kfJeih2EWm0nrVR07yyeojY9u9hPnZ7sgtJVbT9Hs3SPf2NY4/EgBbqs3E0RVhW7Y4h9DSyP7XvawfDEVG9J7Va2QWiEUA+yC535nZfBb61Nzi81Gtf9YJKKk6aGNshLwwlxIDMV7OIA87Owtcb1q9kTpH0ck073yPmnccbiSSGhreO4XByCk+sWiW1VLLA426RpAdvwu3tPuNlnVb3OHOtTUT19S3pXmSWZzYwTwxGwAHBoveysTbZO1kVHTM3DE+3JrGtY39R8F6bONQJ4Koz1jWt6K4jaCHYnHIvy3ADdzv2KHbSdMeU6RkLTdkXom8vMviI/EXeCvuuXWPLM2RUmPSbXcI43u+TR81fKq/YhovDFPUO/wDccI2+yy5cR3lwH4FaCnLt0wnAiIpWIiICIiAiIgIiICIiAiIgIiINdrDoltVSywPy6RpAPJ29p9xsuZ6umdG90cgLXscWubyIyP8AquqVVe17VMu/tsAvhFpmjeQOrIO7cfdyVY1z8mO+Up2dazitpRjPporNkHE+q/ucB4gr8bRNTG6Qg8whk8YOB53EHex3YefA+9Ulq5pyWjqGzQ5kZFh3Pad7T/PBdDauafhrYBLA6/rMPWY71XD/ADdLNcmNmU1WbQMIijDhZwY0EciAL/FZCIpdEF172eCulE0Uoilwhrg5uJrwNxyILSM881WWsmotXRjE9glj4yR3cG+0LXA7dy6HRVMqi4SuUQb7lk6OoJJ5WwwNxyPNg35k8mjiV0PpHU2indikpoy473AYSe/DZZmh9AU9KCKaFkeLeQMz3k5rfZP66/WgNFtpqaKBuYjYG35nifeblbBFqdZdYIaKAyznsawdZ7vVaP34KHXpqNpGs4oqUhh9PMC2McR6z+5oPiQqDoqR0j2RRDE97g1reZOQWbrDpuWsqHTz2xOyDRuY0bmt7Bz4qy9kOqZYPLZxYuFoWneGnfIe/IDsvzXTqON/qrB0BottLTRwMzEbQL8zxPvNytgiLm7CIiAiIgIiICIiAiIgIiICIiAiIgL45oIsRcHIg8QvqIKS2iagOpi6opW4oDm5g3xfyz5KHaD0zNSSiWmfgdax4tcOThxC6dIVb647L2TEy0JbE85mE/Ru9m3UPiO5XMvtyyw+Y2Gqu0umqQGVFqaXdZx8xx+y87u4296nAN8x4rl/S2ipqZ/R1Ebo3cA4ZOHNp3OHcsjQ2sdVS5U872N9S92fldcD3Jcfonk+3TKKkqPa3WNHpI4Je2zmH4Ej4LM/3yTf8JF/zXf/AJrPWq/ZiuFfHOsLnIDiqTrNrdY4ejjhi7bOefiQPgonpnWKqqsqmd72+pezPyiwPvT1rL5It/WraZT04LKe1TLus0+jaebnjf3D4KmtN6YmqpTLUvxutYcA0cmjgF+dEaJmqX4KaN0juOEZN7XHc0d6trU7ZeyEiWtLZpBmIh9G32r9c+A71XETzkjezrUA1BbUVbbQDNkZ3y9p5M+fcrqa2wsMgOC+gIot26Y46ERFihERAREQEREBERAREQEREBFGNYNe6Wjm6GcyYw0O81hIsd2az9WdZIa5j30+KzHYTibhzsD8iFumbnTcIiLGiIiAiIg8KyjjlaWSsbI0/VcAR8VDNLbLKKW5ix05+wbt/K6/wsp0i3bLJVQVGxyUH0dVG4fajc0/BxWJ/uhq7/TU9ufn/wDSrqRb7VPpFQU2xyUn0lVG0fZjc4/FwUm0TstoorGTHUH7Zs38rbfG6nKLPatmEjxpKRkTQyJjWNH1WgAeAXstLrNrPBQtY6ox2kJDcLcWYFzdYmruvFLWSmKDpMQaXec0gWFuPvTTdzpJURFjRERAREQEREBERAREQEREBERBRG2H+pn7mP8AdS3Yb/6Wo+/H6GKJ7Yf6mfuY/wB166h65R6PoprtMksk92RA2ywNGJzrZNv710+HGXWS8UVC1m0+ve67Xxxj1WsHzdclbLQm1moY4CqY2ZnEtGF4HMcD3G3ep9av9kXQixNFaSjqImywOD2PGR+YI4EcllEqVvqKrtbNqoY8x0DWyWyM7s23+w0dYdpKiQ2l6QxX6Vns4G2VetRc4v5FVWiNrBdDI2oY2OZsZMcguWPcBk1zd7T7yD2LUQ7V6wuaCyDNwHVdxNvWT1p7xdiIqr1x2pOZK6KhDTgJDp3ZguG8MbyHM71km1WyLURUHBtN0g11zIxw9UsFvgrJ1H1+jrj0cjRDOBfBe7XjiWE/I/FLjYyZytHtz+hpfvH/AKQo7sY/qLvuXfNqkW3P6Gl+8f8ApChWzvTsVHUvmmvYQuAaBcucSLNH/dVOnO/+3QiKjdK7VayRx6ERwN4NAxu97j/AXroXavVRvHlLWzs42Aa8DmCMiew+IWetX+yLtRY2ja+OeJksLsTHi4P88ivHTWl4qWEy1Dwxg8SeAaOJ7FK2eipfTO1qoe4iljZCzgXee8jmeA7hfvWrp9pukGm5kY8cnMH7WVetR+yL8RQDU/aZFUuEVS0QSnJrr3jeTwBObT2HxU/WWaVLL0IiLGiIiAiIgIiIKJ2w/wBTP3Mf7rUal6qv0hOWNdgZGAZJLXwg3sAOLjY27itvth/qZ+5j/dTHYixvkUxHWNQQfc1lh8T4ldN6jjreTYR7LtHhmEskcfXMjsXfll8FW2v+pLqBzXxuMkEhsHHrMdvwutkcr2PZ438ontSY06LnxcMJHtYhZTLdryxmlebHtOGKsNOT6OoGQ4CRouCO8Ag9w5KY7YNPOgpGwxmz6kuBPKNtsfjiaPeVVGppI0hS239Ozwvn8LqY7cSfKqccOhdbvLs/kFVnKJf5QjVzQclZUNghsC7MuO5rRvcf4Vx0OyyhYwCQSSutm8uIuewNyCi+wto6aqJ6wjiA7iX4vk1XAsyqsMZrakdf9nnkjOnpnOfCD57HZujvuIP1m/EdvCCUv0jPbb8wuldZ2NNFUB/V6CS/5SuaqTrs9pvzC3G7RnNV05prF5NN0fX6J+G2/FhNrdt1y/Bh8298OV7b8PG3bZdWqoNe9msgkdPQNxscS50A6zTxwcx2cO1TjV+SWtu3ULRtZTYqB+FwGUocXWPKRhP8FbfUHUhlCzHJaSocM38GD1WX+J4qjKKslp5cUTnwyNNja7XDscD8irm2da+msPQVIDZ2tu143SAb8uDhy3FbZWY2Wtdtz+hpfvH/AKQqu0Lox9TURwRWxSOtc7gN5cewC5Vo7c/oaX7x/wCkKNbG2X0lf1YX299gtnTMpvJPKTZbQtiwvD5HWzlLiDfmAMh3KodbdBmiq3wF2INsWuO8sdmL9vD3LpZUdtnb/wCYt7YW/NyzG8qzxmkq2IVRdSTRk5RzXHYHtBI8QT71Ato+sJq61wB9FA5zIxwyyc7vJHgAplsSJ8nq7b8bbd+EqoWHzR3LZOUW/wAyLC1C2d+VsE9S5zIT1GN60nM3PVb8T2KY1+yiiewiIyROtk/EX59rXbx4KWausAo6cN3dDHb8oWxU3KukwmnMWsOhZKSd8EwGJvEbnNO5w7Crp2WaxmrpCyQ3lpyGOJ3uaR5jj25EfhKiG3Jo8opiOsYn37g4Yfm5fdhpPlFTy6Jl+8Odb5lbeYjHjLS4kRFDsIiICIiAiIgonbD/AFM/cx/usXZ3rd5BM7pAXQzWD7b2lt7PA47yCP4Uk2l6p1dTXmSnhL2dGwYrtGYvfeVrdG7LqmSme546GdsnmscQWyMwji3qnFfP/VdONONl9uFox640LmYxVQ27XAHwOaq7aZrw2stBTX6FrsTnnLpHDcAODRv7TblnHKnU6uY6zqWYnm1uIeLbra6B2b1k7h0jPJ2cXyb7djAbk99lkkhcsrw9dkmhzNXiUjzKYYyeGJ1wwd+8+5THbRoV0tPHUMFzTlwcP/jfhufcWjxKmer+hIqOBsMAs0Zlx3udxc481sZYw5pa4AhwIIO4g7wexZvna5h/OnN+p2sbqGpEzRjaRhey9sTDy7RYEK8aHXWhlZjbURtyuWvOFw7CCq91t2WyMeZKD0kZz6EmzmdjScnDwPeob/4Trb28knv7B+e5VdVEuWPCd7SNoEUsLqajOMPykm4YfVbzvxPDtvlWFL9Iz22/MKd6J2XVDoZJKgYHCMmOAEF7n2yxHc0X8exaun1A0gHtJpzk4HrM4EfaSajL7XmugJJA0FziAALknIADeSVX1JtWp3Vb43tLIMgyozNzxLm8GnKx8d6m2mNGsqYHwy3wSNsbGx7CCqR0/s2rIHHom+Ux8Hs61vtMJyPddTNOmVs6TLadVaPno3SdJE+cAdE5hBeTlkbfVtzVc6g4v9p0uDf0o8LHF8Lrzg1QrnGzaWa/a0tHi6wVqbOdQjRuM9SQ6Yts1gzEYO/Pi4/BV1Ec5Vr9uf0NL94/9IUd2Mf1F33Lvm1TPazoGoq4oBTRmQse4usQLAgAbytNsw1Vq6atMlRCY2GJzcV2nMkZZHsWfDbL7LXVH7aP6g37hvzcrwVU7UNVauqrGyU8RkYImtxXaMwTlme1Zj2rPp77DPoan7xn6Sq+130GaOtkjt5jiXxngWONwB3Zj3K09k2gaikinFTGYy97S0XBuACDuKkWterMNdD0c2Tm3LJB1mE8uYOVxxst3qs9d4oHs62hRRwtpq04OjFo5sy0t4NdyI58ezjM6/XqgiYXGoY/k1nnOPcAqj0zs5roHebH07eD48/FpzHxWsh1RrnGzaWa/a0tHi6wTUqZllOHzW3WF1dUumeMAthYy98LBuF+e8nvVqbHdBGCldPILOqS0gco23w+Jc491lqNUNlZDxLpAtIGYp253P23cuwb+atZosLDIDgmV+IrDG73X1ERQ6CIiD//2Q==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0" name="Picture 2" descr="Képtalálat a következőre: ha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5477">
            <a:off x="977279" y="2572551"/>
            <a:ext cx="5068341" cy="25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696074" y="2194441"/>
            <a:ext cx="4991101" cy="260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hu-HU" sz="5400" dirty="0">
                <a:solidFill>
                  <a:srgbClr val="FF0000"/>
                </a:solidFill>
              </a:rPr>
              <a:t>Mit ne lehetne megoldani egy kalapáccsal?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smiley emo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677115"/>
            <a:ext cx="45815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06145" y="2099310"/>
            <a:ext cx="4728210" cy="280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hu-HU" sz="4400" dirty="0">
                <a:solidFill>
                  <a:srgbClr val="FF0000"/>
                </a:solidFill>
                <a:latin typeface="Kristen ITC" pitchFamily="66" charset="0"/>
              </a:rPr>
              <a:t>Be mered engedni a káosz majmot az éles rendszeredbe?</a:t>
            </a:r>
            <a:endParaRPr lang="hu-HU" sz="44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277590" y="4494305"/>
            <a:ext cx="8324603" cy="105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hu-HU" sz="6000" dirty="0" err="1"/>
              <a:t>Konzorcium Tagság</a:t>
            </a:r>
            <a:endParaRPr lang="hu-HU" altLang="en-US" sz="6000" dirty="0"/>
          </a:p>
        </p:txBody>
      </p:sp>
      <p:pic>
        <p:nvPicPr>
          <p:cNvPr id="14338" name="Picture 2" descr="Képtalálat a következőre: ethereu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5" y="1678937"/>
            <a:ext cx="10146170" cy="2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F58BD51-6E12-410E-8699-991B0E890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3" y="0"/>
            <a:ext cx="51435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C8205E3-2CCF-45BC-B4A2-311E4D0FA9A7}"/>
              </a:ext>
            </a:extLst>
          </p:cNvPr>
          <p:cNvSpPr txBox="1"/>
          <p:nvPr/>
        </p:nvSpPr>
        <p:spPr>
          <a:xfrm>
            <a:off x="7164466" y="2284215"/>
            <a:ext cx="4728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solidFill>
                  <a:srgbClr val="FF0000"/>
                </a:solidFill>
                <a:latin typeface="Kristen ITC" pitchFamily="66" charset="0"/>
              </a:rPr>
              <a:t>Holo</a:t>
            </a:r>
            <a:r>
              <a:rPr lang="hu-HU" sz="4400" dirty="0">
                <a:solidFill>
                  <a:srgbClr val="FF0000"/>
                </a:solidFill>
                <a:latin typeface="Kristen ITC" pitchFamily="66" charset="0"/>
              </a:rPr>
              <a:t> banking globális bejelentése: Microsoft – </a:t>
            </a:r>
            <a:r>
              <a:rPr lang="hu-HU" sz="4400" dirty="0" err="1">
                <a:solidFill>
                  <a:srgbClr val="FF0000"/>
                </a:solidFill>
                <a:latin typeface="Kristen ITC" pitchFamily="66" charset="0"/>
              </a:rPr>
              <a:t>future</a:t>
            </a:r>
            <a:r>
              <a:rPr lang="hu-HU" sz="44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hu-HU" sz="4400" dirty="0" err="1">
                <a:solidFill>
                  <a:srgbClr val="FF0000"/>
                </a:solidFill>
                <a:latin typeface="Kristen ITC" pitchFamily="66" charset="0"/>
              </a:rPr>
              <a:t>decoded</a:t>
            </a:r>
            <a:r>
              <a:rPr lang="hu-HU" sz="4400" dirty="0">
                <a:solidFill>
                  <a:srgbClr val="FF0000"/>
                </a:solidFill>
                <a:latin typeface="Kristen ITC" pitchFamily="66" charset="0"/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183598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7478F8-A83C-4097-889A-337966A27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5" y="4119919"/>
            <a:ext cx="4629150" cy="9810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DA70C3E-B86A-4DC6-AE35-E5E8FA260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94" y="3669664"/>
            <a:ext cx="1905000" cy="1905000"/>
          </a:xfrm>
          <a:prstGeom prst="rect">
            <a:avLst/>
          </a:prstGeom>
        </p:spPr>
      </p:pic>
      <p:pic>
        <p:nvPicPr>
          <p:cNvPr id="9" name="Picture 2" descr="Képtalálat a következőre: otp logo">
            <a:extLst>
              <a:ext uri="{FF2B5EF4-FFF2-40B4-BE49-F238E27FC236}">
                <a16:creationId xmlns:a16="http://schemas.microsoft.com/office/drawing/2014/main" id="{9C5AE43B-0C79-4A09-B007-F8DE8265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25" y="326416"/>
            <a:ext cx="3388468" cy="33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7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00B050"/>
                </a:solidFill>
              </a:rPr>
              <a:t>Együtt építjük a jövő pénzügyi szolgáltatóját</a:t>
            </a:r>
          </a:p>
        </p:txBody>
      </p:sp>
      <p:pic>
        <p:nvPicPr>
          <p:cNvPr id="3074" name="Picture 2" descr="Képtalálat a következőre: ot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5" y="3543685"/>
            <a:ext cx="3388468" cy="33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29757" y="43814"/>
            <a:ext cx="9372601" cy="10088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Mivel küzdenek a pénzügyi vállalatok?</a:t>
            </a:r>
            <a:endParaRPr sz="3600" dirty="0">
              <a:solidFill>
                <a:srgbClr val="B00000"/>
              </a:solidFill>
            </a:endParaRPr>
          </a:p>
        </p:txBody>
      </p:sp>
      <p:pic>
        <p:nvPicPr>
          <p:cNvPr id="5" name="Picture 2" descr="Image result for bank 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60" y="4276090"/>
            <a:ext cx="2295525" cy="21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Shape 158"/>
          <p:cNvSpPr/>
          <p:nvPr/>
        </p:nvSpPr>
        <p:spPr>
          <a:xfrm>
            <a:off x="829945" y="792480"/>
            <a:ext cx="8806815" cy="527304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Fintech cégek kannibalizálják a banki/biztosítói ügyfeleket és szolgáltatásokat – </a:t>
            </a:r>
            <a:r>
              <a:rPr lang="hu-HU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sikerrel.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Szabályozói lemaradás </a:t>
            </a: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– nem csak itthon – a Felhő múlt évben került fel az amerikai törvényhozás listájára.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Soha nem látott </a:t>
            </a:r>
            <a:r>
              <a:rPr lang="hu-HU" sz="200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diverzitás</a:t>
            </a: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az ügyféligények között:</a:t>
            </a:r>
          </a:p>
          <a:p>
            <a:pPr marL="742950" lvl="1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16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Fiók</a:t>
            </a:r>
          </a:p>
          <a:p>
            <a:pPr marL="742950" lvl="1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16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</a:p>
          <a:p>
            <a:pPr marL="742950" lvl="1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16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Tanácsadó</a:t>
            </a:r>
          </a:p>
          <a:p>
            <a:pPr marL="742950" lvl="1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16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Mobil</a:t>
            </a:r>
          </a:p>
          <a:p>
            <a:pPr marL="742950" lvl="1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16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hu-HU" sz="16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média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Multi-channel</a:t>
            </a: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megközelítés igényel az ügyfél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Az ügyfelek </a:t>
            </a:r>
            <a:r>
              <a:rPr lang="hu-HU" sz="200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korszerű, egyszerű </a:t>
            </a: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megoldást akarnak </a:t>
            </a:r>
            <a:r>
              <a:rPr lang="x-none" alt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u-H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azonnal.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Az </a:t>
            </a:r>
            <a:r>
              <a:rPr lang="hu-HU" sz="200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organikus múlt béklyójából nehéz szabadulni.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Kvázi digitális </a:t>
            </a: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termékek már nem elegendőek.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0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És a listának nincsen vége…</a:t>
            </a:r>
            <a:endParaRPr sz="2000"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QTEBUUEBQUExUTFBkYGRIYGRcaGRcWGB8ZGRgYGBgYHCggGxolGxcVITEhJSkrLi4uFx8zODMsNygtLiwBCgoKDg0OGxAQGy0kICQsLCwsLCwsLCwsLCwsLCwsLCwsLCwsLCwsLCwsLSwsLCwsLCwsLC8sLCwsLCwsLCssLP/AABEIAMABAAMBIgACEQEDEQH/xAAcAAEAAgMBAQEAAAAAAAAAAAAABgcEBQgDAQL/xABKEAABAwICBgUICQEFBgcAAAABAAIDBBESIQUGBzFBURMyYXGRFCIjUnKBobEzQmJzgpKywdE1JFOi8PEVF1ST0uEWJTRDY8LT/8QAGQEBAQEBAQEAAAAAAAAAAAAAAAIBAwQF/8QAJBEBAQACAgICAwADAQAAAAAAAAECESExAxJBUQQTIgVxoTL/2gAMAwEAAhEDEQA/ALxREQEREBERB41tU2KN8khsxjS5x5AZlUpprapVyvPk4bBHwFg59ubicr9g+KsLatUYNFzWNsZY38zhdUCrxjlnlZw382u1e7fVS+7CPkFjnWmt/wCKqP8AmO/lahFWnPdSrRG0KugeHGUzN4xyZgj2rXHer10LpNlTTxzx9WRoNjvHMHtBuFzAry2NVGLRuH+7me3xs7/7Kco6eO3ek7REUOoiL5iCD6iIgIiICIiAiIgIiICIiAiIgIiICIiAiIgIiIIFtnkto4D1p2DwDj+yo9Xhtojvo5p9Wdh8Q4fuqPXTHpx8nb1pKcySNY3IuIF+XarL0bqRRlgJ6SQ8buIz7m2UB1aH9qj7z8irHpahzHXb4c+xfC/yv5+fg82OEvFm7r/b7H+M/Cw83hyzs53r/j81WoVI5hDGujdbJ4cTY8LgmxC2Gx6ilgpqg1DDEwyBzXOyBsC15z3N81uZ3rdaQ0jDRQCeryJ6kOWJzuQHE/AKoNbNcqiudaQ9HEDcQNPmj2j9c9p8Avo/iY+X13ne/t4fysvFMv4nX0szWLanTQ3bTNNS/mDhjH4rG/uHvUB0rtKrpr4ZGwt5RjP8zrlQ9F7JI8lztZVXpKaU+lllk9p7nfAlYeAcgv0ipDKpNJTRH0U0sfsvc34AqT6K2l10PWe2dvKQZ/mbYqHIs02Wxd+rm1Kmns2oBpn8ycUZ7n2FveAp4x4cAWkEEXBGYI5grlRSPVLXOooXWYekiJzgccu3CfqHu8FNx+nSeT7dFItVq5rBDWwiWB1+DmHrMPJw/wA3W1UOoiIgIiICIiAiIgIiICIiAiIgIiINfp7RLKqnkgk6sjbXG9p3hw7QbFUdpbZ1XQuIbF07eD4yMx7JNx3LoFFsuk5YyuZm6OqqaRr3U8zSw386N9u69rK0tBVbKei/2hWMLLj0URNy4nq2y3nhyGasdc/7SdZvLKuzD6GAlrOTj9Z/vtYdg7Vx8n43i8vkx8mWPOPVdMPP5PDhcMcuL8NJrDpyWsnM05zOQaOqxvBrez5rWoi9TyCIv3Twue4Mja57juY0Fzj3AZrWPwi2VVq/VRtxSU07W+sY3WHfYZLWB192aNfV8N+GZ4DmeC+oJMJDvVId4Z/sjF80ezShFO2OSLG/CMUuJwcXcSCDkL8FW2u2oMtDeRhM1P69vOZ2SAZW+0Mu5X411wCOK+SMDgQ4AgixBzBB3gjkuUyrvcJXM+runZaOcTQHPc5h6r2+q7+eC6I1e01HV07JoTk7e3i1w3tPaFTW0vU0UUglgH9nlNgP7p/q+yc7dxHJY+zTWbyOqwvNoZyGv5Ndua/3Xsew9iqzc2jG+t1V/oiKHYREQEREBERAREQEREBERAREQEREEU2l6bNLo95abPl9EzmC4G59zQ5c+AKydt1fiqYYQcooy4j7UhH7MHiVW66Y9OGd3RERUhl6H0Y+pnZBEPPkdYE7gOLj2AXK6K1Z1chooRHC3O3nyEDE93Nx/bgq92H6Ku6epcN1omHt60h+LB4q2lzyrt45xsUY1o1GpawEuaIpeEzAAb/aG5w71J0Urs2580/s+raYkiMzs/vIgT4s6w+K1egtWp6uZsTI5AHEB7y1waxv1iSRyvlxXS6KvZH64+NFhYcF9RFLowdN6LZU08kEvVkaRfkeDh2g2K5mr6J0Mr4pR58bix3K4yuOw7/eup1SO2fRgjrWSgZVEZv7cdgfg5irGufknG1jbN9N+VUEbnG74vRv53baxPe0tKlCpzYhX4aieEnKSNrwPtMJB8Q7/CFcay9qxu4IiLFCIiAiIgIiICIiAiIgIiICIiDnvadOXaVnv9Utb7g0H91FlItogtpSq+8H6WrQ0tO6R7WRtL3vNmtG8k8Aus6ee9vNFk6RoJIJDFOx0b272nt3HtHaFiPOR7lqXQmy+j6PRcHOQGQ/jJPyspWtdq5Dgo6do+rDGP8ACFsVxr0zoRERoiIgIiICrTbbE19JBI0g9HUFuX2muBHi0KWa5azx0NOZH2MjgRHHfN7v+kZXKr/W6JzNX6bpXYpJpmyudzdJjkPzKqIyvGkc2XT4dKQfaxt8Wk/suglzrs5bfSlLbg8n/C5dFJl2zx9CIil0EREBERAREQEREBERAREQEREFCbWqTBpN54SMY/4YT+lbHYnRNfWSyOteGIYR2yEi/uDSPxLcbcNFksgqW/UJid3O85h9xDh+IKHbMtMCm0jHiNmTeid+IjCT+IDxXTuOPWaw9sOgBNSCoaPSU2ZPOI9YHuNnD381R0/Vd7J+S6tqIGvY5jxdr2lpHMHIhcya1aGdRzywPucF8LvWYeq73j4grMaeSfLpmiZhiYOTGjwAXsvOnPmN9kfJeih2EWm0nrVR07yyeojY9u9hPnZ7sgtJVbT9Hs3SPf2NY4/EgBbqs3E0RVhW7Y4h9DSyP7XvawfDEVG9J7Va2QWiEUA+yC535nZfBb61Nzi81Gtf9YJKKk6aGNshLwwlxIDMV7OIA87Owtcb1q9kTpH0ck073yPmnccbiSSGhreO4XByCk+sWiW1VLLA426RpAdvwu3tPuNlnVb3OHOtTUT19S3pXmSWZzYwTwxGwAHBoveysTbZO1kVHTM3DE+3JrGtY39R8F6bONQJ4Koz1jWt6K4jaCHYnHIvy3ADdzv2KHbSdMeU6RkLTdkXom8vMviI/EXeCvuuXWPLM2RUmPSbXcI43u+TR81fKq/YhovDFPUO/wDccI2+yy5cR3lwH4FaCnLt0wnAiIpWIiICIiAiIgIiICIiAiIgIiINdrDoltVSywPy6RpAPJ29p9xsuZ6umdG90cgLXscWubyIyP8AquqVVe17VMu/tsAvhFpmjeQOrIO7cfdyVY1z8mO+Up2dazitpRjPporNkHE+q/ucB4gr8bRNTG6Qg8whk8YOB53EHex3YefA+9Ulq5pyWjqGzQ5kZFh3Pad7T/PBdDauafhrYBLA6/rMPWY71XD/ADdLNcmNmU1WbQMIijDhZwY0EciAL/FZCIpdEF172eCulE0Uoilwhrg5uJrwNxyILSM881WWsmotXRjE9glj4yR3cG+0LXA7dy6HRVMqi4SuUQb7lk6OoJJ5WwwNxyPNg35k8mjiV0PpHU2indikpoy473AYSe/DZZmh9AU9KCKaFkeLeQMz3k5rfZP66/WgNFtpqaKBuYjYG35nifeblbBFqdZdYIaKAyznsawdZ7vVaP34KHXpqNpGs4oqUhh9PMC2McR6z+5oPiQqDoqR0j2RRDE97g1reZOQWbrDpuWsqHTz2xOyDRuY0bmt7Bz4qy9kOqZYPLZxYuFoWneGnfIe/IDsvzXTqON/qrB0BottLTRwMzEbQL8zxPvNytgiLm7CIiAiIgIiICIiAiIgIiICIiAiIgL45oIsRcHIg8QvqIKS2iagOpi6opW4oDm5g3xfyz5KHaD0zNSSiWmfgdax4tcOThxC6dIVb647L2TEy0JbE85mE/Ru9m3UPiO5XMvtyyw+Y2Gqu0umqQGVFqaXdZx8xx+y87u4296nAN8x4rl/S2ipqZ/R1Ebo3cA4ZOHNp3OHcsjQ2sdVS5U872N9S92fldcD3Jcfonk+3TKKkqPa3WNHpI4Je2zmH4Ej4LM/3yTf8JF/zXf/AJrPWq/ZiuFfHOsLnIDiqTrNrdY4ejjhi7bOefiQPgonpnWKqqsqmd72+pezPyiwPvT1rL5It/WraZT04LKe1TLus0+jaebnjf3D4KmtN6YmqpTLUvxutYcA0cmjgF+dEaJmqX4KaN0juOEZN7XHc0d6trU7ZeyEiWtLZpBmIh9G32r9c+A71XETzkjezrUA1BbUVbbQDNkZ3y9p5M+fcrqa2wsMgOC+gIot26Y46ERFihERAREQEREBERAREQEREBFGNYNe6Wjm6GcyYw0O81hIsd2az9WdZIa5j30+KzHYTibhzsD8iFumbnTcIiLGiIiAiIg8KyjjlaWSsbI0/VcAR8VDNLbLKKW5ix05+wbt/K6/wsp0i3bLJVQVGxyUH0dVG4fajc0/BxWJ/uhq7/TU9ufn/wDSrqRb7VPpFQU2xyUn0lVG0fZjc4/FwUm0TstoorGTHUH7Zs38rbfG6nKLPatmEjxpKRkTQyJjWNH1WgAeAXstLrNrPBQtY6ox2kJDcLcWYFzdYmruvFLWSmKDpMQaXec0gWFuPvTTdzpJURFjRERAREQEREBERAREQEREBERBRG2H+pn7mP8AdS3Yb/6Wo+/H6GKJ7Yf6mfuY/wB166h65R6PoprtMksk92RA2ywNGJzrZNv710+HGXWS8UVC1m0+ve67Xxxj1WsHzdclbLQm1moY4CqY2ZnEtGF4HMcD3G3ep9av9kXQixNFaSjqImywOD2PGR+YI4EcllEqVvqKrtbNqoY8x0DWyWyM7s23+w0dYdpKiQ2l6QxX6Vns4G2VetRc4v5FVWiNrBdDI2oY2OZsZMcguWPcBk1zd7T7yD2LUQ7V6wuaCyDNwHVdxNvWT1p7xdiIqr1x2pOZK6KhDTgJDp3ZguG8MbyHM71km1WyLURUHBtN0g11zIxw9UsFvgrJ1H1+jrj0cjRDOBfBe7XjiWE/I/FLjYyZytHtz+hpfvH/AKQo7sY/qLvuXfNqkW3P6Gl+8f8ApChWzvTsVHUvmmvYQuAaBcucSLNH/dVOnO/+3QiKjdK7VayRx6ERwN4NAxu97j/AXroXavVRvHlLWzs42Aa8DmCMiew+IWetX+yLtRY2ja+OeJksLsTHi4P88ivHTWl4qWEy1Dwxg8SeAaOJ7FK2eipfTO1qoe4iljZCzgXee8jmeA7hfvWrp9pukGm5kY8cnMH7WVetR+yL8RQDU/aZFUuEVS0QSnJrr3jeTwBObT2HxU/WWaVLL0IiLGiIiAiIgIiIKJ2w/wBTP3Mf7rUal6qv0hOWNdgZGAZJLXwg3sAOLjY27itvth/qZ+5j/dTHYixvkUxHWNQQfc1lh8T4ldN6jjreTYR7LtHhmEskcfXMjsXfll8FW2v+pLqBzXxuMkEhsHHrMdvwutkcr2PZ438ontSY06LnxcMJHtYhZTLdryxmlebHtOGKsNOT6OoGQ4CRouCO8Ag9w5KY7YNPOgpGwxmz6kuBPKNtsfjiaPeVVGppI0hS239Ozwvn8LqY7cSfKqccOhdbvLs/kFVnKJf5QjVzQclZUNghsC7MuO5rRvcf4Vx0OyyhYwCQSSutm8uIuewNyCi+wto6aqJ6wjiA7iX4vk1XAsyqsMZrakdf9nnkjOnpnOfCD57HZujvuIP1m/EdvCCUv0jPbb8wuldZ2NNFUB/V6CS/5SuaqTrs9pvzC3G7RnNV05prF5NN0fX6J+G2/FhNrdt1y/Bh8298OV7b8PG3bZdWqoNe9msgkdPQNxscS50A6zTxwcx2cO1TjV+SWtu3ULRtZTYqB+FwGUocXWPKRhP8FbfUHUhlCzHJaSocM38GD1WX+J4qjKKslp5cUTnwyNNja7XDscD8irm2da+msPQVIDZ2tu143SAb8uDhy3FbZWY2Wtdtz+hpfvH/AKQqu0Lox9TURwRWxSOtc7gN5cewC5Vo7c/oaX7x/wCkKNbG2X0lf1YX299gtnTMpvJPKTZbQtiwvD5HWzlLiDfmAMh3KodbdBmiq3wF2INsWuO8sdmL9vD3LpZUdtnb/wCYt7YW/NyzG8qzxmkq2IVRdSTRk5RzXHYHtBI8QT71Ato+sJq61wB9FA5zIxwyyc7vJHgAplsSJ8nq7b8bbd+EqoWHzR3LZOUW/wAyLC1C2d+VsE9S5zIT1GN60nM3PVb8T2KY1+yiiewiIyROtk/EX59rXbx4KWausAo6cN3dDHb8oWxU3KukwmnMWsOhZKSd8EwGJvEbnNO5w7Crp2WaxmrpCyQ3lpyGOJ3uaR5jj25EfhKiG3Jo8opiOsYn37g4Yfm5fdhpPlFTy6Jl+8Odb5lbeYjHjLS4kRFDsIiICIiAiIgonbD/AFM/cx/usXZ3rd5BM7pAXQzWD7b2lt7PA47yCP4Uk2l6p1dTXmSnhL2dGwYrtGYvfeVrdG7LqmSme546GdsnmscQWyMwji3qnFfP/VdONONl9uFox640LmYxVQ27XAHwOaq7aZrw2stBTX6FrsTnnLpHDcAODRv7TblnHKnU6uY6zqWYnm1uIeLbra6B2b1k7h0jPJ2cXyb7djAbk99lkkhcsrw9dkmhzNXiUjzKYYyeGJ1wwd+8+5THbRoV0tPHUMFzTlwcP/jfhufcWjxKmer+hIqOBsMAs0Zlx3udxc481sZYw5pa4AhwIIO4g7wexZvna5h/OnN+p2sbqGpEzRjaRhey9sTDy7RYEK8aHXWhlZjbURtyuWvOFw7CCq91t2WyMeZKD0kZz6EmzmdjScnDwPeob/4Trb28knv7B+e5VdVEuWPCd7SNoEUsLqajOMPykm4YfVbzvxPDtvlWFL9Iz22/MKd6J2XVDoZJKgYHCMmOAEF7n2yxHc0X8exaun1A0gHtJpzk4HrM4EfaSajL7XmugJJA0FziAALknIADeSVX1JtWp3Vb43tLIMgyozNzxLm8GnKx8d6m2mNGsqYHwy3wSNsbGx7CCqR0/s2rIHHom+Ux8Hs61vtMJyPddTNOmVs6TLadVaPno3SdJE+cAdE5hBeTlkbfVtzVc6g4v9p0uDf0o8LHF8Lrzg1QrnGzaWa/a0tHi6wVqbOdQjRuM9SQ6Yts1gzEYO/Pi4/BV1Ec5Vr9uf0NL94/9IUd2Mf1F33Lvm1TPazoGoq4oBTRmQse4usQLAgAbytNsw1Vq6atMlRCY2GJzcV2nMkZZHsWfDbL7LXVH7aP6g37hvzcrwVU7UNVauqrGyU8RkYImtxXaMwTlme1Zj2rPp77DPoan7xn6Sq+130GaOtkjt5jiXxngWONwB3Zj3K09k2gaikinFTGYy97S0XBuACDuKkWterMNdD0c2Tm3LJB1mE8uYOVxxst3qs9d4oHs62hRRwtpq04OjFo5sy0t4NdyI58ezjM6/XqgiYXGoY/k1nnOPcAqj0zs5roHebH07eD48/FpzHxWsh1RrnGzaWa/a0tHi6wTUqZllOHzW3WF1dUumeMAthYy98LBuF+e8nvVqbHdBGCldPILOqS0gco23w+Jc491lqNUNlZDxLpAtIGYp253P23cuwb+atZosLDIDgmV+IrDG73X1ERQ6CIiD//2Q==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0" name="Picture 2" descr="Képtalálat a következőre: which bank services are attacked by fintech startup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37"/>
            <a:ext cx="9849543" cy="68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03512" y="17463"/>
            <a:ext cx="864096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B00000"/>
                </a:solidFill>
                <a:latin typeface="+mj-lt"/>
                <a:ea typeface="+mj-ea"/>
                <a:cs typeface="+mj-cs"/>
              </a:rPr>
              <a:t>Lavina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343472" y="76199"/>
            <a:ext cx="9372601" cy="10088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Mi a cél az OTP Bank rendszereivel?</a:t>
            </a:r>
          </a:p>
        </p:txBody>
      </p:sp>
      <p:sp>
        <p:nvSpPr>
          <p:cNvPr id="4" name="Shape 132"/>
          <p:cNvSpPr/>
          <p:nvPr/>
        </p:nvSpPr>
        <p:spPr>
          <a:xfrm>
            <a:off x="724396" y="1046049"/>
            <a:ext cx="10664040" cy="36550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FF0000"/>
                </a:solidFill>
                <a:ea typeface="Calibri"/>
                <a:cs typeface="Calibri"/>
              </a:rPr>
              <a:t>Rendszerek hibázhatnak,  de a felhasználó nem tudhat róla</a:t>
            </a:r>
            <a:endParaRPr sz="24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Kivételes hibatűrés</a:t>
            </a:r>
            <a:endParaRPr sz="24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Másodpercenkénti extrém tranzakciószámot kezel</a:t>
            </a:r>
            <a:endParaRPr sz="24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Leállás mentes működés</a:t>
            </a:r>
          </a:p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Automatikusan skálázódik</a:t>
            </a:r>
          </a:p>
          <a:p>
            <a:pPr marL="762000" lvl="0" indent="-762000">
              <a:spcBef>
                <a:spcPts val="2300"/>
              </a:spcBef>
              <a:buClr>
                <a:schemeClr val="bg2">
                  <a:lumMod val="75000"/>
                </a:schemeClr>
              </a:buClr>
              <a:buSzPct val="100000"/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Könnyen üzemeltethető</a:t>
            </a:r>
            <a:endParaRPr sz="24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31190" y="76835"/>
            <a:ext cx="10085070" cy="10090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Mit várunk a hardvertől új megközelítésben? </a:t>
            </a:r>
          </a:p>
        </p:txBody>
      </p:sp>
      <p:sp>
        <p:nvSpPr>
          <p:cNvPr id="158" name="Shape 158"/>
          <p:cNvSpPr/>
          <p:nvPr/>
        </p:nvSpPr>
        <p:spPr>
          <a:xfrm>
            <a:off x="608431" y="1248949"/>
            <a:ext cx="8496944" cy="493981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Feladat független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Sztenderd commodity eszközöket használunk (Amazon, </a:t>
            </a:r>
            <a:r>
              <a:rPr lang="hu-HU" sz="2800" dirty="0" err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, Google).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Kerüljük az egy nagy doboz alapelvet (nem skálázódik, drága).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Automatizált módon használható</a:t>
            </a:r>
          </a:p>
          <a:p>
            <a:pPr marL="278130" lvl="1">
              <a:spcBef>
                <a:spcPts val="600"/>
              </a:spcBef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az üzemeltetés során = elromlik </a:t>
            </a:r>
          </a:p>
          <a:p>
            <a:pPr marL="278130" lvl="1">
              <a:spcBef>
                <a:spcPts val="600"/>
              </a:spcBef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-- &gt; régi kihúz -- &gt; új gép betol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Rugalmasan skálázható </a:t>
            </a:r>
          </a:p>
          <a:p>
            <a:pPr marL="273050" lvl="1">
              <a:spcBef>
                <a:spcPts val="600"/>
              </a:spcBef>
            </a:pPr>
            <a:r>
              <a:rPr lang="hu-HU" sz="28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teljesítménysűrűséget biztosít</a:t>
            </a:r>
          </a:p>
        </p:txBody>
      </p:sp>
      <p:pic>
        <p:nvPicPr>
          <p:cNvPr id="7170" name="Picture 2" descr="Inline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14" y="3277590"/>
            <a:ext cx="5090932" cy="33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343472" y="76199"/>
            <a:ext cx="9372601" cy="10088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Mit várunk a szoftvertől? </a:t>
            </a:r>
          </a:p>
        </p:txBody>
      </p:sp>
      <p:sp>
        <p:nvSpPr>
          <p:cNvPr id="158" name="Shape 158"/>
          <p:cNvSpPr/>
          <p:nvPr/>
        </p:nvSpPr>
        <p:spPr>
          <a:xfrm>
            <a:off x="983039" y="1368117"/>
            <a:ext cx="9544971" cy="521681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Újra kell gondolni a jelenlegi szoftvereket: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performancia és TCO 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szempontból. 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Enterprise open source megoldásokat átvenni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nemzetközi benchmarkok alapján.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Könnyen, lehetőleg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automatikusan skálázódó 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szoftvereket használunk.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Hibatűrő, önjavító 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szoftvereket vezetünk be.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Egyszerűen üzemeltethető 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rendszerek.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Olyan szoftvereket használunk, </a:t>
            </a:r>
          </a:p>
          <a:p>
            <a:pPr lvl="0">
              <a:spcBef>
                <a:spcPts val="600"/>
              </a:spcBef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amelyek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node-ok száma és az igénybe vétel </a:t>
            </a:r>
          </a:p>
          <a:p>
            <a:pPr lvl="0">
              <a:spcBef>
                <a:spcPts val="600"/>
              </a:spcBef>
            </a:pP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időtartama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alapján liszenszelődnek.</a:t>
            </a:r>
          </a:p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 bevált megoldásokat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hasznosítjuk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újra</a:t>
            </a: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lvl="0">
              <a:spcBef>
                <a:spcPts val="600"/>
              </a:spcBef>
            </a:pPr>
            <a:r>
              <a:rPr lang="hu-HU" sz="2400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amelyeket már sikeresen bevezettünk.</a:t>
            </a:r>
            <a:endParaRPr sz="2400" dirty="0"/>
          </a:p>
        </p:txBody>
      </p:sp>
      <p:pic>
        <p:nvPicPr>
          <p:cNvPr id="6146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740785"/>
            <a:ext cx="4325620" cy="28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29945" y="452755"/>
            <a:ext cx="5570220" cy="10090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Hibatűrő, </a:t>
            </a:r>
            <a:br>
              <a:rPr lang="hu-HU" sz="3600" dirty="0">
                <a:solidFill>
                  <a:srgbClr val="B00000"/>
                </a:solidFill>
              </a:rPr>
            </a:br>
            <a:r>
              <a:rPr lang="hu-HU" sz="3600" dirty="0">
                <a:solidFill>
                  <a:srgbClr val="B00000"/>
                </a:solidFill>
              </a:rPr>
              <a:t>skálázható architektúra </a:t>
            </a:r>
          </a:p>
        </p:txBody>
      </p:sp>
      <p:sp>
        <p:nvSpPr>
          <p:cNvPr id="158" name="Shape 158"/>
          <p:cNvSpPr/>
          <p:nvPr/>
        </p:nvSpPr>
        <p:spPr>
          <a:xfrm>
            <a:off x="929064" y="998547"/>
            <a:ext cx="9544971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80604020202020204" charset="0"/>
              <a:buChar char="•"/>
            </a:pPr>
            <a:endParaRPr lang="hu-HU" sz="2400"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Shape 218"/>
          <p:cNvGrpSpPr/>
          <p:nvPr/>
        </p:nvGrpSpPr>
        <p:grpSpPr>
          <a:xfrm>
            <a:off x="3279512" y="4387090"/>
            <a:ext cx="3723984" cy="2371455"/>
            <a:chOff x="386050" y="2100550"/>
            <a:chExt cx="6676200" cy="2827200"/>
          </a:xfrm>
        </p:grpSpPr>
        <p:sp>
          <p:nvSpPr>
            <p:cNvPr id="5" name="Shape 219"/>
            <p:cNvSpPr/>
            <p:nvPr/>
          </p:nvSpPr>
          <p:spPr>
            <a:xfrm>
              <a:off x="386050" y="2100550"/>
              <a:ext cx="6676200" cy="282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800"/>
                <a:t>Service Group</a:t>
              </a:r>
            </a:p>
          </p:txBody>
        </p:sp>
        <p:grpSp>
          <p:nvGrpSpPr>
            <p:cNvPr id="6" name="Shape 220"/>
            <p:cNvGrpSpPr/>
            <p:nvPr/>
          </p:nvGrpSpPr>
          <p:grpSpPr>
            <a:xfrm>
              <a:off x="511733" y="3736194"/>
              <a:ext cx="1781524" cy="987292"/>
              <a:chOff x="239225" y="1715125"/>
              <a:chExt cx="6831000" cy="2808000"/>
            </a:xfrm>
          </p:grpSpPr>
          <p:sp>
            <p:nvSpPr>
              <p:cNvPr id="38" name="Shape 221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222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223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224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225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43" name="Shape 226"/>
              <p:cNvCxnSpPr>
                <a:endCxn id="39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4" name="Shape 227"/>
              <p:cNvCxnSpPr>
                <a:stCxn id="42" idx="1"/>
                <a:endCxn id="40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5" name="Shape 228"/>
              <p:cNvCxnSpPr>
                <a:stCxn id="40" idx="3"/>
                <a:endCxn id="41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6" name="Shape 229"/>
              <p:cNvCxnSpPr>
                <a:endCxn id="41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7" name="Shape 230"/>
              <p:cNvCxnSpPr>
                <a:stCxn id="39" idx="3"/>
                <a:endCxn id="40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grpSp>
          <p:nvGrpSpPr>
            <p:cNvPr id="7" name="Shape 231"/>
            <p:cNvGrpSpPr/>
            <p:nvPr/>
          </p:nvGrpSpPr>
          <p:grpSpPr>
            <a:xfrm>
              <a:off x="2909171" y="3736194"/>
              <a:ext cx="1781524" cy="987292"/>
              <a:chOff x="239225" y="1715125"/>
              <a:chExt cx="6831000" cy="2808000"/>
            </a:xfrm>
          </p:grpSpPr>
          <p:sp>
            <p:nvSpPr>
              <p:cNvPr id="28" name="Shape 232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33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234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235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236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33" name="Shape 237"/>
              <p:cNvCxnSpPr>
                <a:endCxn id="29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34" name="Shape 238"/>
              <p:cNvCxnSpPr>
                <a:stCxn id="32" idx="1"/>
                <a:endCxn id="30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35" name="Shape 239"/>
              <p:cNvCxnSpPr>
                <a:stCxn id="30" idx="3"/>
                <a:endCxn id="31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36" name="Shape 240"/>
              <p:cNvCxnSpPr>
                <a:endCxn id="31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37" name="Shape 241"/>
              <p:cNvCxnSpPr>
                <a:stCxn id="29" idx="3"/>
                <a:endCxn id="30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sp>
          <p:nvSpPr>
            <p:cNvPr id="8" name="Shape 242"/>
            <p:cNvSpPr/>
            <p:nvPr/>
          </p:nvSpPr>
          <p:spPr>
            <a:xfrm>
              <a:off x="1691400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sp>
          <p:nvSpPr>
            <p:cNvPr id="9" name="Shape 243"/>
            <p:cNvSpPr/>
            <p:nvPr/>
          </p:nvSpPr>
          <p:spPr>
            <a:xfrm>
              <a:off x="4129187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grpSp>
          <p:nvGrpSpPr>
            <p:cNvPr id="10" name="Shape 244"/>
            <p:cNvGrpSpPr/>
            <p:nvPr/>
          </p:nvGrpSpPr>
          <p:grpSpPr>
            <a:xfrm>
              <a:off x="5092333" y="3736194"/>
              <a:ext cx="1781524" cy="987292"/>
              <a:chOff x="239225" y="1715125"/>
              <a:chExt cx="6831000" cy="2808000"/>
            </a:xfrm>
          </p:grpSpPr>
          <p:sp>
            <p:nvSpPr>
              <p:cNvPr id="18" name="Shape 245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246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47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48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49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23" name="Shape 250"/>
              <p:cNvCxnSpPr>
                <a:endCxn id="19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4" name="Shape 251"/>
              <p:cNvCxnSpPr>
                <a:stCxn id="22" idx="1"/>
                <a:endCxn id="20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5" name="Shape 252"/>
              <p:cNvCxnSpPr>
                <a:stCxn id="20" idx="3"/>
                <a:endCxn id="21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" name="Shape 253"/>
              <p:cNvCxnSpPr>
                <a:endCxn id="21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7" name="Shape 254"/>
              <p:cNvCxnSpPr>
                <a:stCxn id="19" idx="3"/>
                <a:endCxn id="20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11" name="Shape 255"/>
            <p:cNvCxnSpPr>
              <a:endCxn id="38" idx="0"/>
            </p:cNvCxnSpPr>
            <p:nvPr/>
          </p:nvCxnSpPr>
          <p:spPr>
            <a:xfrm flipH="1">
              <a:off x="1402496" y="2997894"/>
              <a:ext cx="810900" cy="7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" name="Shape 256"/>
            <p:cNvCxnSpPr>
              <a:endCxn id="38" idx="0"/>
            </p:cNvCxnSpPr>
            <p:nvPr/>
          </p:nvCxnSpPr>
          <p:spPr>
            <a:xfrm flipH="1">
              <a:off x="1402496" y="2986194"/>
              <a:ext cx="30834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" name="Shape 257"/>
            <p:cNvCxnSpPr>
              <a:stCxn id="8" idx="2"/>
              <a:endCxn id="28" idx="0"/>
            </p:cNvCxnSpPr>
            <p:nvPr/>
          </p:nvCxnSpPr>
          <p:spPr>
            <a:xfrm>
              <a:off x="2520300" y="2972275"/>
              <a:ext cx="12795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4" name="Shape 258"/>
            <p:cNvCxnSpPr>
              <a:endCxn id="18" idx="0"/>
            </p:cNvCxnSpPr>
            <p:nvPr/>
          </p:nvCxnSpPr>
          <p:spPr>
            <a:xfrm>
              <a:off x="3088396" y="2986194"/>
              <a:ext cx="28947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" name="Shape 259"/>
            <p:cNvCxnSpPr>
              <a:stCxn id="9" idx="2"/>
              <a:endCxn id="28" idx="0"/>
            </p:cNvCxnSpPr>
            <p:nvPr/>
          </p:nvCxnSpPr>
          <p:spPr>
            <a:xfrm flipH="1">
              <a:off x="3800087" y="2972275"/>
              <a:ext cx="11580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6" name="Shape 260"/>
            <p:cNvCxnSpPr>
              <a:stCxn id="9" idx="2"/>
              <a:endCxn id="9" idx="2"/>
            </p:cNvCxnSpPr>
            <p:nvPr/>
          </p:nvCxnSpPr>
          <p:spPr>
            <a:xfrm>
              <a:off x="4958087" y="29722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7" name="Shape 261"/>
            <p:cNvCxnSpPr>
              <a:endCxn id="22" idx="3"/>
            </p:cNvCxnSpPr>
            <p:nvPr/>
          </p:nvCxnSpPr>
          <p:spPr>
            <a:xfrm>
              <a:off x="5392260" y="2985593"/>
              <a:ext cx="563100" cy="85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48" name="Shape 262"/>
          <p:cNvGrpSpPr/>
          <p:nvPr/>
        </p:nvGrpSpPr>
        <p:grpSpPr>
          <a:xfrm>
            <a:off x="7156162" y="4387090"/>
            <a:ext cx="3723984" cy="2371455"/>
            <a:chOff x="386050" y="2100550"/>
            <a:chExt cx="6676200" cy="2827200"/>
          </a:xfrm>
        </p:grpSpPr>
        <p:sp>
          <p:nvSpPr>
            <p:cNvPr id="49" name="Shape 263"/>
            <p:cNvSpPr/>
            <p:nvPr/>
          </p:nvSpPr>
          <p:spPr>
            <a:xfrm>
              <a:off x="386050" y="2100550"/>
              <a:ext cx="6676200" cy="282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800"/>
                <a:t>Service Group</a:t>
              </a:r>
            </a:p>
          </p:txBody>
        </p:sp>
        <p:grpSp>
          <p:nvGrpSpPr>
            <p:cNvPr id="50" name="Shape 264"/>
            <p:cNvGrpSpPr/>
            <p:nvPr/>
          </p:nvGrpSpPr>
          <p:grpSpPr>
            <a:xfrm>
              <a:off x="511733" y="3736194"/>
              <a:ext cx="1781524" cy="987292"/>
              <a:chOff x="239225" y="1715125"/>
              <a:chExt cx="6831000" cy="2808000"/>
            </a:xfrm>
          </p:grpSpPr>
          <p:sp>
            <p:nvSpPr>
              <p:cNvPr id="82" name="Shape 265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Shape 266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" name="Shape 267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268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269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87" name="Shape 270"/>
              <p:cNvCxnSpPr>
                <a:endCxn id="83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8" name="Shape 271"/>
              <p:cNvCxnSpPr>
                <a:stCxn id="86" idx="1"/>
                <a:endCxn id="84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9" name="Shape 272"/>
              <p:cNvCxnSpPr>
                <a:stCxn id="84" idx="3"/>
                <a:endCxn id="85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90" name="Shape 273"/>
              <p:cNvCxnSpPr>
                <a:endCxn id="85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91" name="Shape 274"/>
              <p:cNvCxnSpPr>
                <a:stCxn id="83" idx="3"/>
                <a:endCxn id="84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grpSp>
          <p:nvGrpSpPr>
            <p:cNvPr id="51" name="Shape 275"/>
            <p:cNvGrpSpPr/>
            <p:nvPr/>
          </p:nvGrpSpPr>
          <p:grpSpPr>
            <a:xfrm>
              <a:off x="2909171" y="3736194"/>
              <a:ext cx="1781524" cy="987292"/>
              <a:chOff x="239225" y="1715125"/>
              <a:chExt cx="6831000" cy="2808000"/>
            </a:xfrm>
          </p:grpSpPr>
          <p:sp>
            <p:nvSpPr>
              <p:cNvPr id="72" name="Shape 276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277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278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279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280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77" name="Shape 281"/>
              <p:cNvCxnSpPr>
                <a:endCxn id="73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8" name="Shape 282"/>
              <p:cNvCxnSpPr>
                <a:stCxn id="76" idx="1"/>
                <a:endCxn id="74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9" name="Shape 283"/>
              <p:cNvCxnSpPr>
                <a:stCxn id="74" idx="3"/>
                <a:endCxn id="75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0" name="Shape 284"/>
              <p:cNvCxnSpPr>
                <a:endCxn id="75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1" name="Shape 285"/>
              <p:cNvCxnSpPr>
                <a:stCxn id="73" idx="3"/>
                <a:endCxn id="74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sp>
          <p:nvSpPr>
            <p:cNvPr id="52" name="Shape 286"/>
            <p:cNvSpPr/>
            <p:nvPr/>
          </p:nvSpPr>
          <p:spPr>
            <a:xfrm>
              <a:off x="1691400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sp>
          <p:nvSpPr>
            <p:cNvPr id="53" name="Shape 287"/>
            <p:cNvSpPr/>
            <p:nvPr/>
          </p:nvSpPr>
          <p:spPr>
            <a:xfrm>
              <a:off x="4129187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grpSp>
          <p:nvGrpSpPr>
            <p:cNvPr id="54" name="Shape 288"/>
            <p:cNvGrpSpPr/>
            <p:nvPr/>
          </p:nvGrpSpPr>
          <p:grpSpPr>
            <a:xfrm>
              <a:off x="5092333" y="3736194"/>
              <a:ext cx="1781524" cy="987292"/>
              <a:chOff x="239225" y="1715125"/>
              <a:chExt cx="6831000" cy="2808000"/>
            </a:xfrm>
          </p:grpSpPr>
          <p:sp>
            <p:nvSpPr>
              <p:cNvPr id="62" name="Shape 289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290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291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292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293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67" name="Shape 294"/>
              <p:cNvCxnSpPr>
                <a:endCxn id="63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68" name="Shape 295"/>
              <p:cNvCxnSpPr>
                <a:stCxn id="66" idx="1"/>
                <a:endCxn id="64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69" name="Shape 296"/>
              <p:cNvCxnSpPr>
                <a:stCxn id="64" idx="3"/>
                <a:endCxn id="65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0" name="Shape 297"/>
              <p:cNvCxnSpPr>
                <a:endCxn id="65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1" name="Shape 298"/>
              <p:cNvCxnSpPr>
                <a:stCxn id="63" idx="3"/>
                <a:endCxn id="64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55" name="Shape 299"/>
            <p:cNvCxnSpPr>
              <a:endCxn id="82" idx="0"/>
            </p:cNvCxnSpPr>
            <p:nvPr/>
          </p:nvCxnSpPr>
          <p:spPr>
            <a:xfrm flipH="1">
              <a:off x="1402496" y="2997894"/>
              <a:ext cx="810900" cy="7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6" name="Shape 300"/>
            <p:cNvCxnSpPr>
              <a:endCxn id="82" idx="0"/>
            </p:cNvCxnSpPr>
            <p:nvPr/>
          </p:nvCxnSpPr>
          <p:spPr>
            <a:xfrm flipH="1">
              <a:off x="1402496" y="2986194"/>
              <a:ext cx="30834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7" name="Shape 301"/>
            <p:cNvCxnSpPr>
              <a:stCxn id="52" idx="2"/>
              <a:endCxn id="72" idx="0"/>
            </p:cNvCxnSpPr>
            <p:nvPr/>
          </p:nvCxnSpPr>
          <p:spPr>
            <a:xfrm>
              <a:off x="2520300" y="2972275"/>
              <a:ext cx="12795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8" name="Shape 302"/>
            <p:cNvCxnSpPr>
              <a:endCxn id="62" idx="0"/>
            </p:cNvCxnSpPr>
            <p:nvPr/>
          </p:nvCxnSpPr>
          <p:spPr>
            <a:xfrm>
              <a:off x="3088396" y="2986194"/>
              <a:ext cx="28947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9" name="Shape 303"/>
            <p:cNvCxnSpPr>
              <a:stCxn id="53" idx="2"/>
              <a:endCxn id="72" idx="0"/>
            </p:cNvCxnSpPr>
            <p:nvPr/>
          </p:nvCxnSpPr>
          <p:spPr>
            <a:xfrm flipH="1">
              <a:off x="3800087" y="2972275"/>
              <a:ext cx="11580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0" name="Shape 304"/>
            <p:cNvCxnSpPr>
              <a:stCxn id="53" idx="2"/>
              <a:endCxn id="53" idx="2"/>
            </p:cNvCxnSpPr>
            <p:nvPr/>
          </p:nvCxnSpPr>
          <p:spPr>
            <a:xfrm>
              <a:off x="4958087" y="29722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1" name="Shape 305"/>
            <p:cNvCxnSpPr>
              <a:endCxn id="66" idx="3"/>
            </p:cNvCxnSpPr>
            <p:nvPr/>
          </p:nvCxnSpPr>
          <p:spPr>
            <a:xfrm>
              <a:off x="5392260" y="2985593"/>
              <a:ext cx="563100" cy="85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2" name="Shape 306"/>
          <p:cNvGrpSpPr/>
          <p:nvPr/>
        </p:nvGrpSpPr>
        <p:grpSpPr>
          <a:xfrm>
            <a:off x="5060387" y="1683557"/>
            <a:ext cx="3723984" cy="2371455"/>
            <a:chOff x="386050" y="2100550"/>
            <a:chExt cx="6676200" cy="2827200"/>
          </a:xfrm>
        </p:grpSpPr>
        <p:sp>
          <p:nvSpPr>
            <p:cNvPr id="93" name="Shape 307"/>
            <p:cNvSpPr/>
            <p:nvPr/>
          </p:nvSpPr>
          <p:spPr>
            <a:xfrm>
              <a:off x="386050" y="2100550"/>
              <a:ext cx="6676200" cy="282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800"/>
                <a:t>Service Group</a:t>
              </a:r>
            </a:p>
          </p:txBody>
        </p:sp>
        <p:grpSp>
          <p:nvGrpSpPr>
            <p:cNvPr id="94" name="Shape 308"/>
            <p:cNvGrpSpPr/>
            <p:nvPr/>
          </p:nvGrpSpPr>
          <p:grpSpPr>
            <a:xfrm>
              <a:off x="511733" y="3736194"/>
              <a:ext cx="1781524" cy="987292"/>
              <a:chOff x="239225" y="1715125"/>
              <a:chExt cx="6831000" cy="2808000"/>
            </a:xfrm>
          </p:grpSpPr>
          <p:sp>
            <p:nvSpPr>
              <p:cNvPr id="126" name="Shape 309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310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311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312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0" name="Shape 313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131" name="Shape 314"/>
              <p:cNvCxnSpPr>
                <a:endCxn id="127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32" name="Shape 315"/>
              <p:cNvCxnSpPr>
                <a:stCxn id="130" idx="1"/>
                <a:endCxn id="128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33" name="Shape 316"/>
              <p:cNvCxnSpPr>
                <a:stCxn id="128" idx="3"/>
                <a:endCxn id="129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34" name="Shape 317"/>
              <p:cNvCxnSpPr>
                <a:endCxn id="129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35" name="Shape 318"/>
              <p:cNvCxnSpPr>
                <a:stCxn id="127" idx="3"/>
                <a:endCxn id="128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grpSp>
          <p:nvGrpSpPr>
            <p:cNvPr id="95" name="Shape 319"/>
            <p:cNvGrpSpPr/>
            <p:nvPr/>
          </p:nvGrpSpPr>
          <p:grpSpPr>
            <a:xfrm>
              <a:off x="2909171" y="3736194"/>
              <a:ext cx="1781524" cy="987292"/>
              <a:chOff x="239225" y="1715125"/>
              <a:chExt cx="6831000" cy="2808000"/>
            </a:xfrm>
          </p:grpSpPr>
          <p:sp>
            <p:nvSpPr>
              <p:cNvPr id="116" name="Shape 320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321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322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9" name="Shape 323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324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 dirty="0"/>
                  <a:t>Umbrella (Cowboy)</a:t>
                </a:r>
              </a:p>
            </p:txBody>
          </p:sp>
          <p:cxnSp>
            <p:nvCxnSpPr>
              <p:cNvPr id="121" name="Shape 325"/>
              <p:cNvCxnSpPr>
                <a:endCxn id="117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22" name="Shape 326"/>
              <p:cNvCxnSpPr>
                <a:stCxn id="120" idx="1"/>
                <a:endCxn id="118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23" name="Shape 327"/>
              <p:cNvCxnSpPr>
                <a:stCxn id="118" idx="3"/>
                <a:endCxn id="119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24" name="Shape 328"/>
              <p:cNvCxnSpPr>
                <a:endCxn id="119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25" name="Shape 329"/>
              <p:cNvCxnSpPr>
                <a:stCxn id="117" idx="3"/>
                <a:endCxn id="118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sp>
          <p:nvSpPr>
            <p:cNvPr id="96" name="Shape 330"/>
            <p:cNvSpPr/>
            <p:nvPr/>
          </p:nvSpPr>
          <p:spPr>
            <a:xfrm>
              <a:off x="1691400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sp>
          <p:nvSpPr>
            <p:cNvPr id="97" name="Shape 331"/>
            <p:cNvSpPr/>
            <p:nvPr/>
          </p:nvSpPr>
          <p:spPr>
            <a:xfrm>
              <a:off x="4129187" y="2486575"/>
              <a:ext cx="1657800" cy="48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600"/>
                <a:t>Load balancer</a:t>
              </a:r>
            </a:p>
          </p:txBody>
        </p:sp>
        <p:grpSp>
          <p:nvGrpSpPr>
            <p:cNvPr id="98" name="Shape 332"/>
            <p:cNvGrpSpPr/>
            <p:nvPr/>
          </p:nvGrpSpPr>
          <p:grpSpPr>
            <a:xfrm>
              <a:off x="5092333" y="3736194"/>
              <a:ext cx="1781524" cy="987292"/>
              <a:chOff x="239225" y="1715125"/>
              <a:chExt cx="6831000" cy="2808000"/>
            </a:xfrm>
          </p:grpSpPr>
          <p:sp>
            <p:nvSpPr>
              <p:cNvPr id="106" name="Shape 333"/>
              <p:cNvSpPr/>
              <p:nvPr/>
            </p:nvSpPr>
            <p:spPr>
              <a:xfrm>
                <a:off x="239225" y="1715125"/>
                <a:ext cx="6831000" cy="28080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334"/>
              <p:cNvSpPr/>
              <p:nvPr/>
            </p:nvSpPr>
            <p:spPr>
              <a:xfrm>
                <a:off x="8782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335"/>
              <p:cNvSpPr/>
              <p:nvPr/>
            </p:nvSpPr>
            <p:spPr>
              <a:xfrm>
                <a:off x="28666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" name="Shape 336"/>
              <p:cNvSpPr/>
              <p:nvPr/>
            </p:nvSpPr>
            <p:spPr>
              <a:xfrm>
                <a:off x="4855025" y="3429625"/>
                <a:ext cx="1363500" cy="6345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337"/>
              <p:cNvSpPr/>
              <p:nvPr/>
            </p:nvSpPr>
            <p:spPr>
              <a:xfrm>
                <a:off x="1658375" y="2018875"/>
                <a:ext cx="3780000" cy="931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 sz="600"/>
                  <a:t>Umbrella (Cowboy)</a:t>
                </a:r>
              </a:p>
            </p:txBody>
          </p:sp>
          <p:cxnSp>
            <p:nvCxnSpPr>
              <p:cNvPr id="111" name="Shape 338"/>
              <p:cNvCxnSpPr>
                <a:endCxn id="107" idx="0"/>
              </p:cNvCxnSpPr>
              <p:nvPr/>
            </p:nvCxnSpPr>
            <p:spPr>
              <a:xfrm flipH="1">
                <a:off x="1559975" y="2962825"/>
                <a:ext cx="756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2" name="Shape 339"/>
              <p:cNvCxnSpPr>
                <a:stCxn id="110" idx="1"/>
                <a:endCxn id="108" idx="0"/>
              </p:cNvCxnSpPr>
              <p:nvPr/>
            </p:nvCxnSpPr>
            <p:spPr>
              <a:xfrm>
                <a:off x="3548374" y="2950375"/>
                <a:ext cx="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3" name="Shape 340"/>
              <p:cNvCxnSpPr>
                <a:stCxn id="108" idx="3"/>
                <a:endCxn id="109" idx="1"/>
              </p:cNvCxnSpPr>
              <p:nvPr/>
            </p:nvCxnSpPr>
            <p:spPr>
              <a:xfrm>
                <a:off x="42301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4" name="Shape 341"/>
              <p:cNvCxnSpPr>
                <a:endCxn id="109" idx="0"/>
              </p:cNvCxnSpPr>
              <p:nvPr/>
            </p:nvCxnSpPr>
            <p:spPr>
              <a:xfrm>
                <a:off x="4971875" y="2962825"/>
                <a:ext cx="564900" cy="46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5" name="Shape 342"/>
              <p:cNvCxnSpPr>
                <a:stCxn id="107" idx="3"/>
                <a:endCxn id="108" idx="1"/>
              </p:cNvCxnSpPr>
              <p:nvPr/>
            </p:nvCxnSpPr>
            <p:spPr>
              <a:xfrm>
                <a:off x="2241725" y="3746875"/>
                <a:ext cx="62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99" name="Shape 343"/>
            <p:cNvCxnSpPr>
              <a:endCxn id="126" idx="0"/>
            </p:cNvCxnSpPr>
            <p:nvPr/>
          </p:nvCxnSpPr>
          <p:spPr>
            <a:xfrm flipH="1">
              <a:off x="1402496" y="2997894"/>
              <a:ext cx="810900" cy="7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0" name="Shape 344"/>
            <p:cNvCxnSpPr>
              <a:endCxn id="126" idx="0"/>
            </p:cNvCxnSpPr>
            <p:nvPr/>
          </p:nvCxnSpPr>
          <p:spPr>
            <a:xfrm flipH="1">
              <a:off x="1402496" y="2986194"/>
              <a:ext cx="30834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1" name="Shape 345"/>
            <p:cNvCxnSpPr>
              <a:stCxn id="96" idx="2"/>
              <a:endCxn id="116" idx="0"/>
            </p:cNvCxnSpPr>
            <p:nvPr/>
          </p:nvCxnSpPr>
          <p:spPr>
            <a:xfrm>
              <a:off x="2520300" y="2972275"/>
              <a:ext cx="12795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2" name="Shape 346"/>
            <p:cNvCxnSpPr>
              <a:endCxn id="106" idx="0"/>
            </p:cNvCxnSpPr>
            <p:nvPr/>
          </p:nvCxnSpPr>
          <p:spPr>
            <a:xfrm>
              <a:off x="3088396" y="2986194"/>
              <a:ext cx="2894700" cy="75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3" name="Shape 347"/>
            <p:cNvCxnSpPr>
              <a:stCxn id="97" idx="2"/>
              <a:endCxn id="116" idx="0"/>
            </p:cNvCxnSpPr>
            <p:nvPr/>
          </p:nvCxnSpPr>
          <p:spPr>
            <a:xfrm flipH="1">
              <a:off x="3800087" y="2972275"/>
              <a:ext cx="1158000" cy="7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4" name="Shape 348"/>
            <p:cNvCxnSpPr>
              <a:stCxn id="97" idx="2"/>
              <a:endCxn id="97" idx="2"/>
            </p:cNvCxnSpPr>
            <p:nvPr/>
          </p:nvCxnSpPr>
          <p:spPr>
            <a:xfrm>
              <a:off x="4958087" y="29722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349"/>
            <p:cNvCxnSpPr>
              <a:endCxn id="110" idx="3"/>
            </p:cNvCxnSpPr>
            <p:nvPr/>
          </p:nvCxnSpPr>
          <p:spPr>
            <a:xfrm>
              <a:off x="5392260" y="2985593"/>
              <a:ext cx="563100" cy="85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36" name="Shape 350"/>
          <p:cNvSpPr txBox="1"/>
          <p:nvPr/>
        </p:nvSpPr>
        <p:spPr>
          <a:xfrm>
            <a:off x="9121140" y="2207895"/>
            <a:ext cx="2705100" cy="6477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200" dirty="0">
                <a:solidFill>
                  <a:srgbClr val="008D63"/>
                </a:solidFill>
                <a:latin typeface="Arial Black" pitchFamily="34" charset="0"/>
              </a:rPr>
              <a:t>Scale out</a:t>
            </a:r>
          </a:p>
        </p:txBody>
      </p:sp>
      <p:sp>
        <p:nvSpPr>
          <p:cNvPr id="137" name="Shape 357"/>
          <p:cNvSpPr/>
          <p:nvPr/>
        </p:nvSpPr>
        <p:spPr>
          <a:xfrm>
            <a:off x="5337012" y="242067"/>
            <a:ext cx="2645568" cy="893232"/>
          </a:xfrm>
          <a:prstGeom prst="cloud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Clients</a:t>
            </a:r>
          </a:p>
        </p:txBody>
      </p:sp>
      <p:sp>
        <p:nvSpPr>
          <p:cNvPr id="138" name="Shape 358"/>
          <p:cNvSpPr/>
          <p:nvPr/>
        </p:nvSpPr>
        <p:spPr>
          <a:xfrm>
            <a:off x="5611900" y="1135433"/>
            <a:ext cx="2095800" cy="548000"/>
          </a:xfrm>
          <a:prstGeom prst="downArrow">
            <a:avLst>
              <a:gd name="adj1" fmla="val 50000"/>
              <a:gd name="adj2" fmla="val 41982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351"/>
          <p:cNvCxnSpPr/>
          <p:nvPr/>
        </p:nvCxnSpPr>
        <p:spPr>
          <a:xfrm flipH="1">
            <a:off x="4370802" y="3748488"/>
            <a:ext cx="2479200" cy="9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352"/>
          <p:cNvCxnSpPr/>
          <p:nvPr/>
        </p:nvCxnSpPr>
        <p:spPr>
          <a:xfrm flipH="1">
            <a:off x="4370911" y="3748488"/>
            <a:ext cx="1141800" cy="9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355"/>
          <p:cNvCxnSpPr/>
          <p:nvPr/>
        </p:nvCxnSpPr>
        <p:spPr>
          <a:xfrm flipH="1">
            <a:off x="8247531" y="3748488"/>
            <a:ext cx="109500" cy="9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356"/>
          <p:cNvCxnSpPr/>
          <p:nvPr/>
        </p:nvCxnSpPr>
        <p:spPr>
          <a:xfrm flipH="1">
            <a:off x="5730470" y="3748488"/>
            <a:ext cx="2337300" cy="9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o_embedded_Riak_nosql_clu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162685"/>
            <a:ext cx="9199880" cy="5519420"/>
          </a:xfrm>
          <a:prstGeom prst="rect">
            <a:avLst/>
          </a:prstGeom>
        </p:spPr>
      </p:pic>
      <p:sp>
        <p:nvSpPr>
          <p:cNvPr id="3" name="Shape 153">
            <a:extLst>
              <a:ext uri="{FF2B5EF4-FFF2-40B4-BE49-F238E27FC236}">
                <a16:creationId xmlns:a16="http://schemas.microsoft.com/office/drawing/2014/main" id="{8A375E0F-0D10-4723-AD1D-A2F46C05D8B7}"/>
              </a:ext>
            </a:extLst>
          </p:cNvPr>
          <p:cNvSpPr txBox="1">
            <a:spLocks/>
          </p:cNvSpPr>
          <p:nvPr/>
        </p:nvSpPr>
        <p:spPr>
          <a:xfrm>
            <a:off x="829945" y="452755"/>
            <a:ext cx="5570220" cy="10090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hu-HU" sz="3600" dirty="0">
                <a:solidFill>
                  <a:srgbClr val="B00000"/>
                </a:solidFill>
              </a:rPr>
              <a:t>Mi lehet ez?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nline 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4" y="1966912"/>
            <a:ext cx="5276851" cy="30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eg;base64,/9j/4AAQSkZJRgABAQAAAQABAAD/2wCEAAkGBxQTEBUUEBQUExUTFBkYGRIYGRcaGRcWGB8ZGRgYGBgYHCggGxolGxcVITEhJSkrLi4uFx8zODMsNygtLiwBCgoKDg0OGxAQGy0kICQsLCwsLCwsLCwsLCwsLCwsLCwsLCwsLCwsLCwsLSwsLCwsLCwsLC8sLCwsLCwsLCssLP/AABEIAMABAAMBIgACEQEDEQH/xAAcAAEAAgMBAQEAAAAAAAAAAAAABgcEBQgDAQL/xABKEAABAwICBgUICQEFBgcAAAABAAIDBBESIQUGBzFBURMyYXGRFCIjUnKBobEzQmJzgpKywdE1JFOi8PEVF1ST0uEWJTRDY8LT/8QAGQEBAQEBAQEAAAAAAAAAAAAAAAIBAwQF/8QAJBEBAQACAgICAwADAQAAAAAAAAECESExAxJBUQQTIgVxoTL/2gAMAwEAAhEDEQA/ALxREQEREBERB41tU2KN8khsxjS5x5AZlUpprapVyvPk4bBHwFg59ubicr9g+KsLatUYNFzWNsZY38zhdUCrxjlnlZw382u1e7fVS+7CPkFjnWmt/wCKqP8AmO/lahFWnPdSrRG0KugeHGUzN4xyZgj2rXHer10LpNlTTxzx9WRoNjvHMHtBuFzAry2NVGLRuH+7me3xs7/7Kco6eO3ek7REUOoiL5iCD6iIgIiICIiAiIgIiICIiAiIgIiICIiAiIgIiIIFtnkto4D1p2DwDj+yo9Xhtojvo5p9Wdh8Q4fuqPXTHpx8nb1pKcySNY3IuIF+XarL0bqRRlgJ6SQ8buIz7m2UB1aH9qj7z8irHpahzHXb4c+xfC/yv5+fg82OEvFm7r/b7H+M/Cw83hyzs53r/j81WoVI5hDGujdbJ4cTY8LgmxC2Gx6ilgpqg1DDEwyBzXOyBsC15z3N81uZ3rdaQ0jDRQCeryJ6kOWJzuQHE/AKoNbNcqiudaQ9HEDcQNPmj2j9c9p8Avo/iY+X13ne/t4fysvFMv4nX0szWLanTQ3bTNNS/mDhjH4rG/uHvUB0rtKrpr4ZGwt5RjP8zrlQ9F7JI8lztZVXpKaU+lllk9p7nfAlYeAcgv0ipDKpNJTRH0U0sfsvc34AqT6K2l10PWe2dvKQZ/mbYqHIs02Wxd+rm1Kmns2oBpn8ycUZ7n2FveAp4x4cAWkEEXBGYI5grlRSPVLXOooXWYekiJzgccu3CfqHu8FNx+nSeT7dFItVq5rBDWwiWB1+DmHrMPJw/wA3W1UOoiIgIiICIiAiIgIiICIiAiIgIiINfp7RLKqnkgk6sjbXG9p3hw7QbFUdpbZ1XQuIbF07eD4yMx7JNx3LoFFsuk5YyuZm6OqqaRr3U8zSw386N9u69rK0tBVbKei/2hWMLLj0URNy4nq2y3nhyGasdc/7SdZvLKuzD6GAlrOTj9Z/vtYdg7Vx8n43i8vkx8mWPOPVdMPP5PDhcMcuL8NJrDpyWsnM05zOQaOqxvBrez5rWoi9TyCIv3Twue4Mja57juY0Fzj3AZrWPwi2VVq/VRtxSU07W+sY3WHfYZLWB192aNfV8N+GZ4DmeC+oJMJDvVId4Z/sjF80ezShFO2OSLG/CMUuJwcXcSCDkL8FW2u2oMtDeRhM1P69vOZ2SAZW+0Mu5X411wCOK+SMDgQ4AgixBzBB3gjkuUyrvcJXM+runZaOcTQHPc5h6r2+q7+eC6I1e01HV07JoTk7e3i1w3tPaFTW0vU0UUglgH9nlNgP7p/q+yc7dxHJY+zTWbyOqwvNoZyGv5Ndua/3Xsew9iqzc2jG+t1V/oiKHYREQEREBERAREQEREBERAREQEREEU2l6bNLo95abPl9EzmC4G59zQ5c+AKydt1fiqYYQcooy4j7UhH7MHiVW66Y9OGd3RERUhl6H0Y+pnZBEPPkdYE7gOLj2AXK6K1Z1chooRHC3O3nyEDE93Nx/bgq92H6Ku6epcN1omHt60h+LB4q2lzyrt45xsUY1o1GpawEuaIpeEzAAb/aG5w71J0Urs2580/s+raYkiMzs/vIgT4s6w+K1egtWp6uZsTI5AHEB7y1waxv1iSRyvlxXS6KvZH64+NFhYcF9RFLowdN6LZU08kEvVkaRfkeDh2g2K5mr6J0Mr4pR58bix3K4yuOw7/eup1SO2fRgjrWSgZVEZv7cdgfg5irGufknG1jbN9N+VUEbnG74vRv53baxPe0tKlCpzYhX4aieEnKSNrwPtMJB8Q7/CFcay9qxu4IiLFCIiAiIgIiICIiAiIgIiICIiDnvadOXaVnv9Utb7g0H91FlItogtpSq+8H6WrQ0tO6R7WRtL3vNmtG8k8Aus6ee9vNFk6RoJIJDFOx0b272nt3HtHaFiPOR7lqXQmy+j6PRcHOQGQ/jJPyspWtdq5Dgo6do+rDGP8ACFsVxr0zoRERoiIgIiICrTbbE19JBI0g9HUFuX2muBHi0KWa5azx0NOZH2MjgRHHfN7v+kZXKr/W6JzNX6bpXYpJpmyudzdJjkPzKqIyvGkc2XT4dKQfaxt8Wk/suglzrs5bfSlLbg8n/C5dFJl2zx9CIil0EREBERAREQEREBERAREQEREFCbWqTBpN54SMY/4YT+lbHYnRNfWSyOteGIYR2yEi/uDSPxLcbcNFksgqW/UJid3O85h9xDh+IKHbMtMCm0jHiNmTeid+IjCT+IDxXTuOPWaw9sOgBNSCoaPSU2ZPOI9YHuNnD381R0/Vd7J+S6tqIGvY5jxdr2lpHMHIhcya1aGdRzywPucF8LvWYeq73j4grMaeSfLpmiZhiYOTGjwAXsvOnPmN9kfJeih2EWm0nrVR07yyeojY9u9hPnZ7sgtJVbT9Hs3SPf2NY4/EgBbqs3E0RVhW7Y4h9DSyP7XvawfDEVG9J7Va2QWiEUA+yC535nZfBb61Nzi81Gtf9YJKKk6aGNshLwwlxIDMV7OIA87Owtcb1q9kTpH0ck073yPmnccbiSSGhreO4XByCk+sWiW1VLLA426RpAdvwu3tPuNlnVb3OHOtTUT19S3pXmSWZzYwTwxGwAHBoveysTbZO1kVHTM3DE+3JrGtY39R8F6bONQJ4Koz1jWt6K4jaCHYnHIvy3ADdzv2KHbSdMeU6RkLTdkXom8vMviI/EXeCvuuXWPLM2RUmPSbXcI43u+TR81fKq/YhovDFPUO/wDccI2+yy5cR3lwH4FaCnLt0wnAiIpWIiICIiAiIgIiICIiAiIgIiINdrDoltVSywPy6RpAPJ29p9xsuZ6umdG90cgLXscWubyIyP8AquqVVe17VMu/tsAvhFpmjeQOrIO7cfdyVY1z8mO+Up2dazitpRjPporNkHE+q/ucB4gr8bRNTG6Qg8whk8YOB53EHex3YefA+9Ulq5pyWjqGzQ5kZFh3Pad7T/PBdDauafhrYBLA6/rMPWY71XD/ADdLNcmNmU1WbQMIijDhZwY0EciAL/FZCIpdEF172eCulE0Uoilwhrg5uJrwNxyILSM881WWsmotXRjE9glj4yR3cG+0LXA7dy6HRVMqi4SuUQb7lk6OoJJ5WwwNxyPNg35k8mjiV0PpHU2indikpoy473AYSe/DZZmh9AU9KCKaFkeLeQMz3k5rfZP66/WgNFtpqaKBuYjYG35nifeblbBFqdZdYIaKAyznsawdZ7vVaP34KHXpqNpGs4oqUhh9PMC2McR6z+5oPiQqDoqR0j2RRDE97g1reZOQWbrDpuWsqHTz2xOyDRuY0bmt7Bz4qy9kOqZYPLZxYuFoWneGnfIe/IDsvzXTqON/qrB0BottLTRwMzEbQL8zxPvNytgiLm7CIiAiIgIiICIiAiIgIiICIiAiIgL45oIsRcHIg8QvqIKS2iagOpi6opW4oDm5g3xfyz5KHaD0zNSSiWmfgdax4tcOThxC6dIVb647L2TEy0JbE85mE/Ru9m3UPiO5XMvtyyw+Y2Gqu0umqQGVFqaXdZx8xx+y87u4296nAN8x4rl/S2ipqZ/R1Ebo3cA4ZOHNp3OHcsjQ2sdVS5U872N9S92fldcD3Jcfonk+3TKKkqPa3WNHpI4Je2zmH4Ej4LM/3yTf8JF/zXf/AJrPWq/ZiuFfHOsLnIDiqTrNrdY4ejjhi7bOefiQPgonpnWKqqsqmd72+pezPyiwPvT1rL5It/WraZT04LKe1TLus0+jaebnjf3D4KmtN6YmqpTLUvxutYcA0cmjgF+dEaJmqX4KaN0juOEZN7XHc0d6trU7ZeyEiWtLZpBmIh9G32r9c+A71XETzkjezrUA1BbUVbbQDNkZ3y9p5M+fcrqa2wsMgOC+gIot26Y46ERFihERAREQEREBERAREQEREBFGNYNe6Wjm6GcyYw0O81hIsd2az9WdZIa5j30+KzHYTibhzsD8iFumbnTcIiLGiIiAiIg8KyjjlaWSsbI0/VcAR8VDNLbLKKW5ix05+wbt/K6/wsp0i3bLJVQVGxyUH0dVG4fajc0/BxWJ/uhq7/TU9ufn/wDSrqRb7VPpFQU2xyUn0lVG0fZjc4/FwUm0TstoorGTHUH7Zs38rbfG6nKLPatmEjxpKRkTQyJjWNH1WgAeAXstLrNrPBQtY6ox2kJDcLcWYFzdYmruvFLWSmKDpMQaXec0gWFuPvTTdzpJURFjRERAREQEREBERAREQEREBERBRG2H+pn7mP8AdS3Yb/6Wo+/H6GKJ7Yf6mfuY/wB166h65R6PoprtMksk92RA2ywNGJzrZNv710+HGXWS8UVC1m0+ve67Xxxj1WsHzdclbLQm1moY4CqY2ZnEtGF4HMcD3G3ep9av9kXQixNFaSjqImywOD2PGR+YI4EcllEqVvqKrtbNqoY8x0DWyWyM7s23+w0dYdpKiQ2l6QxX6Vns4G2VetRc4v5FVWiNrBdDI2oY2OZsZMcguWPcBk1zd7T7yD2LUQ7V6wuaCyDNwHVdxNvWT1p7xdiIqr1x2pOZK6KhDTgJDp3ZguG8MbyHM71km1WyLURUHBtN0g11zIxw9UsFvgrJ1H1+jrj0cjRDOBfBe7XjiWE/I/FLjYyZytHtz+hpfvH/AKQo7sY/qLvuXfNqkW3P6Gl+8f8ApChWzvTsVHUvmmvYQuAaBcucSLNH/dVOnO/+3QiKjdK7VayRx6ERwN4NAxu97j/AXroXavVRvHlLWzs42Aa8DmCMiew+IWetX+yLtRY2ja+OeJksLsTHi4P88ivHTWl4qWEy1Dwxg8SeAaOJ7FK2eipfTO1qoe4iljZCzgXee8jmeA7hfvWrp9pukGm5kY8cnMH7WVetR+yL8RQDU/aZFUuEVS0QSnJrr3jeTwBObT2HxU/WWaVLL0IiLGiIiAiIgIiIKJ2w/wBTP3Mf7rUal6qv0hOWNdgZGAZJLXwg3sAOLjY27itvth/qZ+5j/dTHYixvkUxHWNQQfc1lh8T4ldN6jjreTYR7LtHhmEskcfXMjsXfll8FW2v+pLqBzXxuMkEhsHHrMdvwutkcr2PZ438ontSY06LnxcMJHtYhZTLdryxmlebHtOGKsNOT6OoGQ4CRouCO8Ag9w5KY7YNPOgpGwxmz6kuBPKNtsfjiaPeVVGppI0hS239Ozwvn8LqY7cSfKqccOhdbvLs/kFVnKJf5QjVzQclZUNghsC7MuO5rRvcf4Vx0OyyhYwCQSSutm8uIuewNyCi+wto6aqJ6wjiA7iX4vk1XAsyqsMZrakdf9nnkjOnpnOfCD57HZujvuIP1m/EdvCCUv0jPbb8wuldZ2NNFUB/V6CS/5SuaqTrs9pvzC3G7RnNV05prF5NN0fX6J+G2/FhNrdt1y/Bh8298OV7b8PG3bZdWqoNe9msgkdPQNxscS50A6zTxwcx2cO1TjV+SWtu3ULRtZTYqB+FwGUocXWPKRhP8FbfUHUhlCzHJaSocM38GD1WX+J4qjKKslp5cUTnwyNNja7XDscD8irm2da+msPQVIDZ2tu143SAb8uDhy3FbZWY2Wtdtz+hpfvH/AKQqu0Lox9TURwRWxSOtc7gN5cewC5Vo7c/oaX7x/wCkKNbG2X0lf1YX299gtnTMpvJPKTZbQtiwvD5HWzlLiDfmAMh3KodbdBmiq3wF2INsWuO8sdmL9vD3LpZUdtnb/wCYt7YW/NyzG8qzxmkq2IVRdSTRk5RzXHYHtBI8QT71Ato+sJq61wB9FA5zIxwyyc7vJHgAplsSJ8nq7b8bbd+EqoWHzR3LZOUW/wAyLC1C2d+VsE9S5zIT1GN60nM3PVb8T2KY1+yiiewiIyROtk/EX59rXbx4KWausAo6cN3dDHb8oWxU3KukwmnMWsOhZKSd8EwGJvEbnNO5w7Crp2WaxmrpCyQ3lpyGOJ3uaR5jj25EfhKiG3Jo8opiOsYn37g4Yfm5fdhpPlFTy6Jl+8Odb5lbeYjHjLS4kRFDsIiICIiAiIgonbD/AFM/cx/usXZ3rd5BM7pAXQzWD7b2lt7PA47yCP4Uk2l6p1dTXmSnhL2dGwYrtGYvfeVrdG7LqmSme546GdsnmscQWyMwji3qnFfP/VdONONl9uFox640LmYxVQ27XAHwOaq7aZrw2stBTX6FrsTnnLpHDcAODRv7TblnHKnU6uY6zqWYnm1uIeLbra6B2b1k7h0jPJ2cXyb7djAbk99lkkhcsrw9dkmhzNXiUjzKYYyeGJ1wwd+8+5THbRoV0tPHUMFzTlwcP/jfhufcWjxKmer+hIqOBsMAs0Zlx3udxc481sZYw5pa4AhwIIO4g7wexZvna5h/OnN+p2sbqGpEzRjaRhey9sTDy7RYEK8aHXWhlZjbURtyuWvOFw7CCq91t2WyMeZKD0kZz6EmzmdjScnDwPeob/4Trb28knv7B+e5VdVEuWPCd7SNoEUsLqajOMPykm4YfVbzvxPDtvlWFL9Iz22/MKd6J2XVDoZJKgYHCMmOAEF7n2yxHc0X8exaun1A0gHtJpzk4HrM4EfaSajL7XmugJJA0FziAALknIADeSVX1JtWp3Vb43tLIMgyozNzxLm8GnKx8d6m2mNGsqYHwy3wSNsbGx7CCqR0/s2rIHHom+Ux8Hs61vtMJyPddTNOmVs6TLadVaPno3SdJE+cAdE5hBeTlkbfVtzVc6g4v9p0uDf0o8LHF8Lrzg1QrnGzaWa/a0tHi6wVqbOdQjRuM9SQ6Yts1gzEYO/Pi4/BV1Ec5Vr9uf0NL94/9IUd2Mf1F33Lvm1TPazoGoq4oBTRmQse4usQLAgAbytNsw1Vq6atMlRCY2GJzcV2nMkZZHsWfDbL7LXVH7aP6g37hvzcrwVU7UNVauqrGyU8RkYImtxXaMwTlme1Zj2rPp77DPoan7xn6Sq+130GaOtkjt5jiXxngWONwB3Zj3K09k2gaikinFTGYy97S0XBuACDuKkWterMNdD0c2Tm3LJB1mE8uYOVxxst3qs9d4oHs62hRRwtpq04OjFo5sy0t4NdyI58ezjM6/XqgiYXGoY/k1nnOPcAqj0zs5roHebH07eD48/FpzHxWsh1RrnGzaWa/a0tHi6wTUqZllOHzW3WF1dUumeMAthYy98LBuF+e8nvVqbHdBGCldPILOqS0gco23w+Jc491lqNUNlZDxLpAtIGYp253P23cuwb+atZosLDIDgmV+IrDG73X1ERQ6CIiD//2Q==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object 3"/>
          <p:cNvSpPr/>
          <p:nvPr/>
        </p:nvSpPr>
        <p:spPr bwMode="auto">
          <a:xfrm>
            <a:off x="188913" y="92547"/>
            <a:ext cx="8820150" cy="750887"/>
          </a:xfrm>
          <a:custGeom>
            <a:avLst/>
            <a:gdLst>
              <a:gd name="T0" fmla="*/ 0 w 8820150"/>
              <a:gd name="T1" fmla="*/ 749746 h 1152525"/>
              <a:gd name="T2" fmla="*/ 8820014 w 8820150"/>
              <a:gd name="T3" fmla="*/ 749746 h 1152525"/>
              <a:gd name="T4" fmla="*/ 8820014 w 8820150"/>
              <a:gd name="T5" fmla="*/ 0 h 1152525"/>
              <a:gd name="T6" fmla="*/ 0 w 8820150"/>
              <a:gd name="T7" fmla="*/ 0 h 1152525"/>
              <a:gd name="T8" fmla="*/ 0 w 8820150"/>
              <a:gd name="T9" fmla="*/ 749746 h 1152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0150"/>
              <a:gd name="T16" fmla="*/ 0 h 1152525"/>
              <a:gd name="T17" fmla="*/ 8820150 w 8820150"/>
              <a:gd name="T18" fmla="*/ 1152525 h 1152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0150" h="1152525">
                <a:moveTo>
                  <a:pt x="0" y="1151991"/>
                </a:moveTo>
                <a:lnTo>
                  <a:pt x="8820010" y="1151991"/>
                </a:lnTo>
                <a:lnTo>
                  <a:pt x="8820010" y="0"/>
                </a:lnTo>
                <a:lnTo>
                  <a:pt x="0" y="0"/>
                </a:lnTo>
                <a:lnTo>
                  <a:pt x="0" y="1151991"/>
                </a:lnTo>
                <a:close/>
              </a:path>
            </a:pathLst>
          </a:custGeom>
          <a:solidFill>
            <a:srgbClr val="50A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lvl="1">
              <a:defRPr/>
            </a:pPr>
            <a:r>
              <a:rPr lang="x-none" altLang="hu-HU" sz="3200" spc="-40" dirty="0">
                <a:solidFill>
                  <a:schemeClr val="bg1"/>
                </a:solidFill>
                <a:latin typeface="DIN Next W1G Medium"/>
              </a:rPr>
              <a:t>Milyen egy elosztott rendszer?</a:t>
            </a:r>
          </a:p>
        </p:txBody>
      </p:sp>
      <p:pic>
        <p:nvPicPr>
          <p:cNvPr id="5122" name="Picture 2" descr="Inline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341439"/>
            <a:ext cx="2684717" cy="228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nline imag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459197"/>
            <a:ext cx="4943475" cy="23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381</Words>
  <Application>Microsoft Office PowerPoint</Application>
  <PresentationFormat>Szélesvásznú</PresentationFormat>
  <Paragraphs>85</Paragraphs>
  <Slides>16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DIN Next W1G Medium</vt:lpstr>
      <vt:lpstr>Kristen ITC</vt:lpstr>
      <vt:lpstr>Office Theme</vt:lpstr>
      <vt:lpstr>Hogyan lesz jövő-biztos az OTP Bank?</vt:lpstr>
      <vt:lpstr>Mivel küzdenek a pénzügyi vállalatok?</vt:lpstr>
      <vt:lpstr>PowerPoint-bemutató</vt:lpstr>
      <vt:lpstr>Mi a cél az OTP Bank rendszereivel?</vt:lpstr>
      <vt:lpstr>Mit várunk a hardvertől új megközelítésben? </vt:lpstr>
      <vt:lpstr>Mit várunk a szoftvertől? </vt:lpstr>
      <vt:lpstr>Hibatűrő,  skálázható architektúra </vt:lpstr>
      <vt:lpstr>PowerPoint-bemutató</vt:lpstr>
      <vt:lpstr>PowerPoint-bemutató</vt:lpstr>
      <vt:lpstr>Hibatűrő,  skálázható adatbázis </vt:lpstr>
      <vt:lpstr>PowerPoint-bemutató</vt:lpstr>
      <vt:lpstr>PowerPoint-bemutató</vt:lpstr>
      <vt:lpstr>PowerPoint-bemutató</vt:lpstr>
      <vt:lpstr>PowerPoint-bemutató</vt:lpstr>
      <vt:lpstr>PowerPoint-bemutató</vt:lpstr>
      <vt:lpstr>Együtt építjük a jövő pénzügyi szolgáltatóját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lesz jövő-biztos az OTP Bank?</dc:title>
  <dc:creator>User;Zoltan.Danko@otpbank.hu;PopovicsL@otpbank.hu</dc:creator>
  <cp:lastModifiedBy>Hlács Ferenc</cp:lastModifiedBy>
  <cp:revision>214</cp:revision>
  <dcterms:created xsi:type="dcterms:W3CDTF">2018-04-19T06:12:23Z</dcterms:created>
  <dcterms:modified xsi:type="dcterms:W3CDTF">2018-04-24T16:08:38Z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1033-10.1.0.5707</vt:lpwstr>
  </property>
</Properties>
</file>